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18"/>
  </p:notesMasterIdLst>
  <p:sldIdLst>
    <p:sldId id="256" r:id="rId2"/>
    <p:sldId id="257" r:id="rId3"/>
    <p:sldId id="280" r:id="rId4"/>
    <p:sldId id="302" r:id="rId5"/>
    <p:sldId id="304" r:id="rId6"/>
    <p:sldId id="310" r:id="rId7"/>
    <p:sldId id="317" r:id="rId8"/>
    <p:sldId id="315" r:id="rId9"/>
    <p:sldId id="321" r:id="rId10"/>
    <p:sldId id="314" r:id="rId11"/>
    <p:sldId id="319" r:id="rId12"/>
    <p:sldId id="318" r:id="rId13"/>
    <p:sldId id="320" r:id="rId14"/>
    <p:sldId id="316" r:id="rId15"/>
    <p:sldId id="275" r:id="rId16"/>
    <p:sldId id="277" r:id="rId17"/>
  </p:sldIdLst>
  <p:sldSz cx="24377650" cy="13716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3482" userDrawn="1">
          <p15:clr>
            <a:srgbClr val="A4A3A4"/>
          </p15:clr>
        </p15:guide>
        <p15:guide id="3" pos="12350" userDrawn="1">
          <p15:clr>
            <a:srgbClr val="A4A3A4"/>
          </p15:clr>
        </p15:guide>
        <p15:guide id="4" pos="7678" userDrawn="1">
          <p15:clr>
            <a:srgbClr val="A4A3A4"/>
          </p15:clr>
        </p15:guide>
        <p15:guide id="5" orient="horz" pos="298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8B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579E2B-F828-4D1E-B09F-510346C4D345}">
  <a:tblStyle styleId="{8E579E2B-F828-4D1E-B09F-510346C4D345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DF6"/>
          </a:solidFill>
        </a:fill>
      </a:tcStyle>
    </a:wholeTbl>
    <a:band1H>
      <a:tcTxStyle/>
      <a:tcStyle>
        <a:tcBdr/>
        <a:fill>
          <a:solidFill>
            <a:srgbClr val="CBDAED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DAED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2731" autoAdjust="0"/>
  </p:normalViewPr>
  <p:slideViewPr>
    <p:cSldViewPr snapToGrid="0">
      <p:cViewPr>
        <p:scale>
          <a:sx n="25" d="100"/>
          <a:sy n="25" d="100"/>
        </p:scale>
        <p:origin x="444" y="-336"/>
      </p:cViewPr>
      <p:guideLst>
        <p:guide orient="horz" pos="4320"/>
        <p:guide pos="3482"/>
        <p:guide pos="12350"/>
        <p:guide pos="7678"/>
        <p:guide orient="horz" pos="29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216" marR="0" lvl="1" indent="-1251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216" marR="0" lvl="1" indent="-1251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216" marR="0" lvl="1" indent="-1251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UY" sz="2400" b="0" i="0" u="none" strike="noStrike" cap="none" dirty="0">
                <a:solidFill>
                  <a:schemeClr val="dk1"/>
                </a:solidFill>
                <a:effectLst/>
                <a:latin typeface="Nunito"/>
                <a:ea typeface="Nunito"/>
                <a:cs typeface="Nunito"/>
                <a:sym typeface="Nunito"/>
              </a:rPr>
              <a:t>Opcional para registrar todas las ejecuciones de forma centralizada</a:t>
            </a:r>
            <a:endParaRPr lang="en-US" sz="2400" b="0" i="0" u="none" strike="noStrike" cap="none" dirty="0">
              <a:solidFill>
                <a:schemeClr val="dk1"/>
              </a:solidFill>
              <a:effectLst/>
              <a:latin typeface="Nunito"/>
              <a:ea typeface="Nunito"/>
              <a:cs typeface="Nunito"/>
              <a:sym typeface="Nuni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u="none" strike="noStrike" cap="none" dirty="0">
              <a:solidFill>
                <a:schemeClr val="dk1"/>
              </a:solidFill>
              <a:effectLst/>
              <a:latin typeface="Nunito"/>
              <a:ea typeface="Nunito"/>
              <a:cs typeface="Nunito"/>
              <a:sym typeface="Nuni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effectLst/>
                <a:latin typeface="Nunito"/>
                <a:ea typeface="Nunito"/>
                <a:cs typeface="Nunito"/>
                <a:sym typeface="Nunito"/>
              </a:rPr>
              <a:t>You can configure the PowerShell Module Logging policy using Group Policy</a:t>
            </a:r>
            <a:endParaRPr dirty="0"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1074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UY" sz="2400" b="0" i="0" u="none" strike="noStrike" cap="none" dirty="0">
                <a:solidFill>
                  <a:schemeClr val="dk1"/>
                </a:solidFill>
                <a:effectLst/>
                <a:latin typeface="Nunito"/>
                <a:ea typeface="Nunito"/>
                <a:cs typeface="Nunito"/>
                <a:sym typeface="Nunito"/>
              </a:rPr>
              <a:t>Opcional para registrar todas las ejecuciones de forma centralizada</a:t>
            </a:r>
            <a:endParaRPr lang="en-US" sz="2400" b="0" i="0" u="none" strike="noStrike" cap="none" dirty="0">
              <a:solidFill>
                <a:schemeClr val="dk1"/>
              </a:solidFill>
              <a:effectLst/>
              <a:latin typeface="Nunito"/>
              <a:ea typeface="Nunito"/>
              <a:cs typeface="Nunito"/>
              <a:sym typeface="Nuni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u="none" strike="noStrike" cap="none" dirty="0">
              <a:solidFill>
                <a:schemeClr val="dk1"/>
              </a:solidFill>
              <a:effectLst/>
              <a:latin typeface="Nunito"/>
              <a:ea typeface="Nunito"/>
              <a:cs typeface="Nunito"/>
              <a:sym typeface="Nuni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effectLst/>
                <a:latin typeface="Nunito"/>
                <a:ea typeface="Nunito"/>
                <a:cs typeface="Nunito"/>
                <a:sym typeface="Nunito"/>
              </a:rPr>
              <a:t>You can configure the PowerShell Module Logging policy using Group Policy</a:t>
            </a:r>
            <a:endParaRPr dirty="0"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2020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UY" sz="2400" b="0" i="0" u="none" strike="noStrike" cap="none" dirty="0">
                <a:solidFill>
                  <a:schemeClr val="dk1"/>
                </a:solidFill>
                <a:effectLst/>
                <a:latin typeface="Nunito"/>
                <a:ea typeface="Nunito"/>
                <a:cs typeface="Nunito"/>
                <a:sym typeface="Nunito"/>
              </a:rPr>
              <a:t>Opcional para registrar todas las ejecuciones de forma centralizada</a:t>
            </a:r>
            <a:endParaRPr lang="en-US" sz="2400" b="0" i="0" u="none" strike="noStrike" cap="none" dirty="0">
              <a:solidFill>
                <a:schemeClr val="dk1"/>
              </a:solidFill>
              <a:effectLst/>
              <a:latin typeface="Nunito"/>
              <a:ea typeface="Nunito"/>
              <a:cs typeface="Nunito"/>
              <a:sym typeface="Nuni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u="none" strike="noStrike" cap="none" dirty="0">
              <a:solidFill>
                <a:schemeClr val="dk1"/>
              </a:solidFill>
              <a:effectLst/>
              <a:latin typeface="Nunito"/>
              <a:ea typeface="Nunito"/>
              <a:cs typeface="Nunito"/>
              <a:sym typeface="Nuni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effectLst/>
                <a:latin typeface="Nunito"/>
                <a:ea typeface="Nunito"/>
                <a:cs typeface="Nunito"/>
                <a:sym typeface="Nunito"/>
              </a:rPr>
              <a:t>You can configure the PowerShell Module Logging policy using Group Policy</a:t>
            </a:r>
            <a:endParaRPr dirty="0"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05234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UY" sz="2400" b="0" i="0" u="none" strike="noStrike" cap="none" dirty="0">
                <a:solidFill>
                  <a:schemeClr val="dk1"/>
                </a:solidFill>
                <a:effectLst/>
                <a:latin typeface="Nunito"/>
                <a:ea typeface="Nunito"/>
                <a:cs typeface="Nunito"/>
                <a:sym typeface="Nunito"/>
              </a:rPr>
              <a:t>Opcional para registrar todas las ejecuciones de forma centralizada</a:t>
            </a:r>
            <a:endParaRPr lang="en-US" sz="2400" b="0" i="0" u="none" strike="noStrike" cap="none" dirty="0">
              <a:solidFill>
                <a:schemeClr val="dk1"/>
              </a:solidFill>
              <a:effectLst/>
              <a:latin typeface="Nunito"/>
              <a:ea typeface="Nunito"/>
              <a:cs typeface="Nunito"/>
              <a:sym typeface="Nuni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u="none" strike="noStrike" cap="none" dirty="0">
              <a:solidFill>
                <a:schemeClr val="dk1"/>
              </a:solidFill>
              <a:effectLst/>
              <a:latin typeface="Nunito"/>
              <a:ea typeface="Nunito"/>
              <a:cs typeface="Nunito"/>
              <a:sym typeface="Nuni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effectLst/>
                <a:latin typeface="Nunito"/>
                <a:ea typeface="Nunito"/>
                <a:cs typeface="Nunito"/>
                <a:sym typeface="Nunito"/>
              </a:rPr>
              <a:t>You can configure the PowerShell Module Logging policy using Group Policy</a:t>
            </a:r>
            <a:endParaRPr dirty="0"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22597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69182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2" name="Shape 3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9326032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805253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4800" dirty="0"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1415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s-UY" sz="4800" dirty="0"/>
              <a:t>JEA viene con PowerShell 5.0 o superior (</a:t>
            </a:r>
            <a:r>
              <a:rPr lang="en-US" sz="2400" b="0" i="0" u="none" strike="noStrike" cap="none" dirty="0">
                <a:solidFill>
                  <a:schemeClr val="dk1"/>
                </a:solidFill>
                <a:effectLst/>
                <a:latin typeface="Nunito"/>
                <a:ea typeface="Nunito"/>
                <a:cs typeface="Nunito"/>
                <a:sym typeface="Nunito"/>
              </a:rPr>
              <a:t>Windows Management Framework</a:t>
            </a:r>
            <a:r>
              <a:rPr lang="es-UY" sz="4800" dirty="0"/>
              <a:t>)</a:t>
            </a:r>
            <a:endParaRPr sz="4800" dirty="0"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542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4090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6658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2440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efault">
  <p:cSld name="2_Defaul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Shape 38"/>
          <p:cNvGrpSpPr/>
          <p:nvPr userDrawn="1"/>
        </p:nvGrpSpPr>
        <p:grpSpPr>
          <a:xfrm rot="10800000">
            <a:off x="-23445" y="10974729"/>
            <a:ext cx="24535151" cy="4304369"/>
            <a:chOff x="0" y="-156114"/>
            <a:chExt cx="24535151" cy="4304369"/>
          </a:xfrm>
        </p:grpSpPr>
        <p:sp>
          <p:nvSpPr>
            <p:cNvPr id="39" name="Shape 39"/>
            <p:cNvSpPr/>
            <p:nvPr/>
          </p:nvSpPr>
          <p:spPr>
            <a:xfrm>
              <a:off x="23378291" y="2431564"/>
              <a:ext cx="1134322" cy="171669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19931"/>
                  </a:moveTo>
                  <a:lnTo>
                    <a:pt x="119895" y="63310"/>
                  </a:lnTo>
                  <a:lnTo>
                    <a:pt x="119895" y="0"/>
                  </a:lnTo>
                  <a:lnTo>
                    <a:pt x="0" y="11993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0" name="Shape 40"/>
            <p:cNvSpPr/>
            <p:nvPr/>
          </p:nvSpPr>
          <p:spPr>
            <a:xfrm>
              <a:off x="23079220" y="-88970"/>
              <a:ext cx="1455931" cy="423306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26531" y="119972"/>
                  </a:lnTo>
                  <a:lnTo>
                    <a:pt x="119918" y="71396"/>
                  </a:lnTo>
                  <a:lnTo>
                    <a:pt x="119918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1" name="Shape 41"/>
            <p:cNvSpPr/>
            <p:nvPr/>
          </p:nvSpPr>
          <p:spPr>
            <a:xfrm>
              <a:off x="20776620" y="-88970"/>
              <a:ext cx="2646748" cy="423306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9955" y="119972"/>
                  </a:lnTo>
                  <a:lnTo>
                    <a:pt x="105351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2" name="Shape 42"/>
            <p:cNvSpPr/>
            <p:nvPr/>
          </p:nvSpPr>
          <p:spPr>
            <a:xfrm>
              <a:off x="20420244" y="-88970"/>
              <a:ext cx="3003125" cy="423306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692" y="89022"/>
                  </a:lnTo>
                  <a:lnTo>
                    <a:pt x="119960" y="119972"/>
                  </a:lnTo>
                  <a:lnTo>
                    <a:pt x="14247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3" name="Shape 43"/>
            <p:cNvSpPr/>
            <p:nvPr/>
          </p:nvSpPr>
          <p:spPr>
            <a:xfrm>
              <a:off x="17677877" y="-88971"/>
              <a:ext cx="2785824" cy="314219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0276" y="0"/>
                  </a:moveTo>
                  <a:lnTo>
                    <a:pt x="0" y="73550"/>
                  </a:lnTo>
                  <a:lnTo>
                    <a:pt x="119957" y="119962"/>
                  </a:lnTo>
                  <a:lnTo>
                    <a:pt x="118131" y="0"/>
                  </a:lnTo>
                  <a:lnTo>
                    <a:pt x="9027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4" name="Shape 44"/>
            <p:cNvSpPr/>
            <p:nvPr/>
          </p:nvSpPr>
          <p:spPr>
            <a:xfrm>
              <a:off x="17608342" y="-88971"/>
              <a:ext cx="2168684" cy="192530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3929" y="119938"/>
                  </a:lnTo>
                  <a:lnTo>
                    <a:pt x="119945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5" name="Shape 45"/>
            <p:cNvSpPr/>
            <p:nvPr/>
          </p:nvSpPr>
          <p:spPr>
            <a:xfrm>
              <a:off x="14888519" y="-88734"/>
              <a:ext cx="2811899" cy="192530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9957" y="119938"/>
                  </a:lnTo>
                  <a:lnTo>
                    <a:pt x="116928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6" name="Shape 46"/>
            <p:cNvSpPr/>
            <p:nvPr/>
          </p:nvSpPr>
          <p:spPr>
            <a:xfrm>
              <a:off x="13589856" y="-88970"/>
              <a:ext cx="4137447" cy="352030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53937" y="119966"/>
                  </a:lnTo>
                  <a:lnTo>
                    <a:pt x="119971" y="65643"/>
                  </a:lnTo>
                  <a:lnTo>
                    <a:pt x="38436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7" name="Shape 47"/>
            <p:cNvSpPr/>
            <p:nvPr/>
          </p:nvSpPr>
          <p:spPr>
            <a:xfrm>
              <a:off x="11104147" y="-111272"/>
              <a:ext cx="4346058" cy="352030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6270" y="0"/>
                  </a:moveTo>
                  <a:lnTo>
                    <a:pt x="0" y="59126"/>
                  </a:lnTo>
                  <a:lnTo>
                    <a:pt x="119972" y="119966"/>
                  </a:lnTo>
                  <a:lnTo>
                    <a:pt x="68629" y="0"/>
                  </a:lnTo>
                  <a:lnTo>
                    <a:pt x="2627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8" name="Shape 48"/>
            <p:cNvSpPr/>
            <p:nvPr/>
          </p:nvSpPr>
          <p:spPr>
            <a:xfrm>
              <a:off x="9793019" y="-88970"/>
              <a:ext cx="369415" cy="19557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5935" y="0"/>
                  </a:moveTo>
                  <a:lnTo>
                    <a:pt x="0" y="119393"/>
                  </a:lnTo>
                  <a:lnTo>
                    <a:pt x="119679" y="0"/>
                  </a:lnTo>
                  <a:lnTo>
                    <a:pt x="35935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9" name="Shape 49"/>
            <p:cNvSpPr/>
            <p:nvPr/>
          </p:nvSpPr>
          <p:spPr>
            <a:xfrm>
              <a:off x="9698211" y="-88970"/>
              <a:ext cx="225996" cy="19557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61298" y="119393"/>
                  </a:lnTo>
                  <a:lnTo>
                    <a:pt x="119480" y="0"/>
                  </a:lnTo>
                  <a:lnTo>
                    <a:pt x="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0" name="Shape 50"/>
            <p:cNvSpPr/>
            <p:nvPr/>
          </p:nvSpPr>
          <p:spPr>
            <a:xfrm>
              <a:off x="8502000" y="61758"/>
              <a:ext cx="2646751" cy="225995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55" y="81832"/>
                  </a:moveTo>
                  <a:lnTo>
                    <a:pt x="58436" y="0"/>
                  </a:lnTo>
                  <a:lnTo>
                    <a:pt x="0" y="119947"/>
                  </a:lnTo>
                  <a:lnTo>
                    <a:pt x="119955" y="8183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1" name="Shape 51"/>
            <p:cNvSpPr/>
            <p:nvPr/>
          </p:nvSpPr>
          <p:spPr>
            <a:xfrm>
              <a:off x="6821130" y="61996"/>
              <a:ext cx="2985743" cy="225995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60" y="0"/>
                  </a:moveTo>
                  <a:lnTo>
                    <a:pt x="0" y="32670"/>
                  </a:lnTo>
                  <a:lnTo>
                    <a:pt x="68158" y="119947"/>
                  </a:lnTo>
                  <a:lnTo>
                    <a:pt x="11996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2" name="Shape 52"/>
            <p:cNvSpPr/>
            <p:nvPr/>
          </p:nvSpPr>
          <p:spPr>
            <a:xfrm>
              <a:off x="6829814" y="-88970"/>
              <a:ext cx="2985743" cy="8083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415" y="0"/>
                  </a:moveTo>
                  <a:lnTo>
                    <a:pt x="0" y="119854"/>
                  </a:lnTo>
                  <a:lnTo>
                    <a:pt x="119960" y="28759"/>
                  </a:lnTo>
                  <a:lnTo>
                    <a:pt x="115287" y="0"/>
                  </a:lnTo>
                  <a:lnTo>
                    <a:pt x="2415" y="0"/>
                  </a:lnTo>
                </a:path>
              </a:pathLst>
            </a:custGeom>
            <a:solidFill>
              <a:srgbClr val="0D45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>
              <a:off x="5975275" y="-88970"/>
              <a:ext cx="943094" cy="8083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2209" y="119854"/>
                  </a:lnTo>
                  <a:lnTo>
                    <a:pt x="11987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>
              <a:off x="5608571" y="674793"/>
              <a:ext cx="2916204" cy="164281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59" y="119928"/>
                  </a:moveTo>
                  <a:lnTo>
                    <a:pt x="50165" y="0"/>
                  </a:lnTo>
                  <a:lnTo>
                    <a:pt x="0" y="95179"/>
                  </a:lnTo>
                  <a:lnTo>
                    <a:pt x="119959" y="11992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>
              <a:off x="5092201" y="-155877"/>
              <a:ext cx="1760153" cy="211218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36866" y="119944"/>
                  </a:lnTo>
                  <a:lnTo>
                    <a:pt x="119932" y="45930"/>
                  </a:lnTo>
                  <a:lnTo>
                    <a:pt x="59966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443059" y="190760"/>
              <a:ext cx="5232654" cy="297705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77" y="70370"/>
                  </a:moveTo>
                  <a:lnTo>
                    <a:pt x="19273" y="0"/>
                  </a:lnTo>
                  <a:lnTo>
                    <a:pt x="0" y="119960"/>
                  </a:lnTo>
                  <a:lnTo>
                    <a:pt x="119977" y="70370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7" name="Shape 57"/>
            <p:cNvSpPr/>
            <p:nvPr/>
          </p:nvSpPr>
          <p:spPr>
            <a:xfrm>
              <a:off x="1264131" y="-156113"/>
              <a:ext cx="4393864" cy="211218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5195" y="0"/>
                  </a:moveTo>
                  <a:lnTo>
                    <a:pt x="0" y="20867"/>
                  </a:lnTo>
                  <a:lnTo>
                    <a:pt x="119973" y="119944"/>
                  </a:lnTo>
                  <a:lnTo>
                    <a:pt x="105195" y="0"/>
                  </a:lnTo>
                  <a:lnTo>
                    <a:pt x="25195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8" name="Shape 58"/>
            <p:cNvSpPr/>
            <p:nvPr/>
          </p:nvSpPr>
          <p:spPr>
            <a:xfrm>
              <a:off x="1264131" y="-133574"/>
              <a:ext cx="921364" cy="36941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220" y="0"/>
                  </a:moveTo>
                  <a:lnTo>
                    <a:pt x="0" y="119679"/>
                  </a:lnTo>
                  <a:lnTo>
                    <a:pt x="119871" y="0"/>
                  </a:lnTo>
                  <a:lnTo>
                    <a:pt x="922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9" name="Shape 59"/>
            <p:cNvSpPr/>
            <p:nvPr/>
          </p:nvSpPr>
          <p:spPr>
            <a:xfrm>
              <a:off x="734484" y="-133574"/>
              <a:ext cx="621488" cy="36941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6073" y="119679"/>
                  </a:lnTo>
                  <a:lnTo>
                    <a:pt x="119809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0" y="885559"/>
              <a:ext cx="447642" cy="225995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10157"/>
                  </a:moveTo>
                  <a:lnTo>
                    <a:pt x="119735" y="119947"/>
                  </a:lnTo>
                  <a:lnTo>
                    <a:pt x="0" y="0"/>
                  </a:lnTo>
                  <a:lnTo>
                    <a:pt x="0" y="110157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1" name="Shape 61"/>
            <p:cNvSpPr/>
            <p:nvPr/>
          </p:nvSpPr>
          <p:spPr>
            <a:xfrm>
              <a:off x="0" y="-156114"/>
              <a:ext cx="1286433" cy="33421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38938"/>
                  </a:lnTo>
                  <a:lnTo>
                    <a:pt x="41531" y="119964"/>
                  </a:lnTo>
                  <a:lnTo>
                    <a:pt x="119908" y="13191"/>
                  </a:lnTo>
                  <a:lnTo>
                    <a:pt x="68820" y="0"/>
                  </a:lnTo>
                  <a:lnTo>
                    <a:pt x="0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>
              <a:off x="8462804" y="1591817"/>
              <a:ext cx="6988462" cy="178623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83" y="119933"/>
                  </a:moveTo>
                  <a:lnTo>
                    <a:pt x="0" y="48211"/>
                  </a:lnTo>
                  <a:lnTo>
                    <a:pt x="45425" y="0"/>
                  </a:lnTo>
                  <a:lnTo>
                    <a:pt x="119983" y="119933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3" name="Shape 63"/>
            <p:cNvSpPr/>
            <p:nvPr/>
          </p:nvSpPr>
          <p:spPr>
            <a:xfrm>
              <a:off x="9776123" y="-125128"/>
              <a:ext cx="2307757" cy="173407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9103" y="0"/>
                  </a:moveTo>
                  <a:lnTo>
                    <a:pt x="0" y="13424"/>
                  </a:lnTo>
                  <a:lnTo>
                    <a:pt x="70524" y="119931"/>
                  </a:lnTo>
                  <a:lnTo>
                    <a:pt x="119948" y="0"/>
                  </a:lnTo>
                  <a:lnTo>
                    <a:pt x="19103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/>
        </p:nvSpPr>
        <p:spPr>
          <a:xfrm>
            <a:off x="1914525" y="5734650"/>
            <a:ext cx="20548598" cy="22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UY" sz="9800" b="1" dirty="0">
                <a:solidFill>
                  <a:schemeClr val="dk1"/>
                </a:solidFill>
                <a:latin typeface="Nunito"/>
                <a:ea typeface="Nunito"/>
                <a:cs typeface="Segoe UI" panose="020B0502040204020203" pitchFamily="34" charset="0"/>
                <a:sym typeface="Nunito"/>
              </a:rPr>
              <a:t>JUST ENOUGH ADMINISTRATION</a:t>
            </a:r>
            <a:endParaRPr sz="9800" b="1" dirty="0">
              <a:solidFill>
                <a:schemeClr val="dk1"/>
              </a:solidFill>
              <a:latin typeface="Nunito"/>
              <a:ea typeface="Nunito"/>
              <a:cs typeface="Segoe UI" panose="020B0502040204020203" pitchFamily="34" charset="0"/>
              <a:sym typeface="Nunito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5092201" y="7981350"/>
            <a:ext cx="14193246" cy="17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Introduction</a:t>
            </a:r>
            <a:endParaRPr sz="80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70" name="Shape 70"/>
          <p:cNvGrpSpPr/>
          <p:nvPr/>
        </p:nvGrpSpPr>
        <p:grpSpPr>
          <a:xfrm>
            <a:off x="0" y="-1211293"/>
            <a:ext cx="24535151" cy="4304369"/>
            <a:chOff x="0" y="-156114"/>
            <a:chExt cx="24535151" cy="4304369"/>
          </a:xfrm>
        </p:grpSpPr>
        <p:sp>
          <p:nvSpPr>
            <p:cNvPr id="71" name="Shape 71"/>
            <p:cNvSpPr/>
            <p:nvPr/>
          </p:nvSpPr>
          <p:spPr>
            <a:xfrm>
              <a:off x="23378291" y="2431564"/>
              <a:ext cx="1134322" cy="171669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19931"/>
                  </a:moveTo>
                  <a:lnTo>
                    <a:pt x="119895" y="63310"/>
                  </a:lnTo>
                  <a:lnTo>
                    <a:pt x="119895" y="0"/>
                  </a:lnTo>
                  <a:lnTo>
                    <a:pt x="0" y="11993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>
              <a:off x="23079220" y="-88970"/>
              <a:ext cx="1455931" cy="423306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26531" y="119972"/>
                  </a:lnTo>
                  <a:lnTo>
                    <a:pt x="119918" y="71396"/>
                  </a:lnTo>
                  <a:lnTo>
                    <a:pt x="119918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>
              <a:off x="20776620" y="-88970"/>
              <a:ext cx="2646748" cy="423306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9955" y="119972"/>
                  </a:lnTo>
                  <a:lnTo>
                    <a:pt x="105351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>
              <a:off x="20420244" y="-88970"/>
              <a:ext cx="3003125" cy="423306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692" y="89022"/>
                  </a:lnTo>
                  <a:lnTo>
                    <a:pt x="119960" y="119972"/>
                  </a:lnTo>
                  <a:lnTo>
                    <a:pt x="14247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>
              <a:off x="17677877" y="-88971"/>
              <a:ext cx="2785824" cy="314219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0276" y="0"/>
                  </a:moveTo>
                  <a:lnTo>
                    <a:pt x="0" y="73550"/>
                  </a:lnTo>
                  <a:lnTo>
                    <a:pt x="119957" y="119962"/>
                  </a:lnTo>
                  <a:lnTo>
                    <a:pt x="118131" y="0"/>
                  </a:lnTo>
                  <a:lnTo>
                    <a:pt x="9027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6" name="Shape 76"/>
            <p:cNvSpPr/>
            <p:nvPr/>
          </p:nvSpPr>
          <p:spPr>
            <a:xfrm>
              <a:off x="17608342" y="-88971"/>
              <a:ext cx="2168684" cy="192530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3929" y="119938"/>
                  </a:lnTo>
                  <a:lnTo>
                    <a:pt x="119945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7" name="Shape 77"/>
            <p:cNvSpPr/>
            <p:nvPr/>
          </p:nvSpPr>
          <p:spPr>
            <a:xfrm>
              <a:off x="14888519" y="-88734"/>
              <a:ext cx="2811899" cy="192530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9957" y="119938"/>
                  </a:lnTo>
                  <a:lnTo>
                    <a:pt x="116928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8" name="Shape 78"/>
            <p:cNvSpPr/>
            <p:nvPr/>
          </p:nvSpPr>
          <p:spPr>
            <a:xfrm>
              <a:off x="13589856" y="-88970"/>
              <a:ext cx="4137447" cy="352030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53937" y="119966"/>
                  </a:lnTo>
                  <a:lnTo>
                    <a:pt x="119971" y="65643"/>
                  </a:lnTo>
                  <a:lnTo>
                    <a:pt x="38436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9" name="Shape 79"/>
            <p:cNvSpPr/>
            <p:nvPr/>
          </p:nvSpPr>
          <p:spPr>
            <a:xfrm>
              <a:off x="11104147" y="-111272"/>
              <a:ext cx="4346058" cy="352030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6270" y="0"/>
                  </a:moveTo>
                  <a:lnTo>
                    <a:pt x="0" y="59126"/>
                  </a:lnTo>
                  <a:lnTo>
                    <a:pt x="119972" y="119966"/>
                  </a:lnTo>
                  <a:lnTo>
                    <a:pt x="68629" y="0"/>
                  </a:lnTo>
                  <a:lnTo>
                    <a:pt x="2627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0" name="Shape 80"/>
            <p:cNvSpPr/>
            <p:nvPr/>
          </p:nvSpPr>
          <p:spPr>
            <a:xfrm>
              <a:off x="9793019" y="-88970"/>
              <a:ext cx="369415" cy="19557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5935" y="0"/>
                  </a:moveTo>
                  <a:lnTo>
                    <a:pt x="0" y="119393"/>
                  </a:lnTo>
                  <a:lnTo>
                    <a:pt x="119679" y="0"/>
                  </a:lnTo>
                  <a:lnTo>
                    <a:pt x="35935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1" name="Shape 81"/>
            <p:cNvSpPr/>
            <p:nvPr/>
          </p:nvSpPr>
          <p:spPr>
            <a:xfrm>
              <a:off x="9698211" y="-88970"/>
              <a:ext cx="225996" cy="19557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61298" y="119393"/>
                  </a:lnTo>
                  <a:lnTo>
                    <a:pt x="119480" y="0"/>
                  </a:lnTo>
                  <a:lnTo>
                    <a:pt x="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2" name="Shape 82"/>
            <p:cNvSpPr/>
            <p:nvPr/>
          </p:nvSpPr>
          <p:spPr>
            <a:xfrm>
              <a:off x="8502000" y="61758"/>
              <a:ext cx="2646751" cy="225995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55" y="81832"/>
                  </a:moveTo>
                  <a:lnTo>
                    <a:pt x="58436" y="0"/>
                  </a:lnTo>
                  <a:lnTo>
                    <a:pt x="0" y="119947"/>
                  </a:lnTo>
                  <a:lnTo>
                    <a:pt x="119955" y="8183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3" name="Shape 83"/>
            <p:cNvSpPr/>
            <p:nvPr/>
          </p:nvSpPr>
          <p:spPr>
            <a:xfrm>
              <a:off x="6821130" y="61996"/>
              <a:ext cx="2985743" cy="225995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60" y="0"/>
                  </a:moveTo>
                  <a:lnTo>
                    <a:pt x="0" y="32670"/>
                  </a:lnTo>
                  <a:lnTo>
                    <a:pt x="68158" y="119947"/>
                  </a:lnTo>
                  <a:lnTo>
                    <a:pt x="11996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>
              <a:off x="6829814" y="-88970"/>
              <a:ext cx="2985743" cy="8083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415" y="0"/>
                  </a:moveTo>
                  <a:lnTo>
                    <a:pt x="0" y="119854"/>
                  </a:lnTo>
                  <a:lnTo>
                    <a:pt x="119960" y="28759"/>
                  </a:lnTo>
                  <a:lnTo>
                    <a:pt x="115287" y="0"/>
                  </a:lnTo>
                  <a:lnTo>
                    <a:pt x="2415" y="0"/>
                  </a:lnTo>
                </a:path>
              </a:pathLst>
            </a:custGeom>
            <a:solidFill>
              <a:srgbClr val="0D45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5" name="Shape 85"/>
            <p:cNvSpPr/>
            <p:nvPr/>
          </p:nvSpPr>
          <p:spPr>
            <a:xfrm>
              <a:off x="5975275" y="-88970"/>
              <a:ext cx="943094" cy="8083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2209" y="119854"/>
                  </a:lnTo>
                  <a:lnTo>
                    <a:pt x="11987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6" name="Shape 86"/>
            <p:cNvSpPr/>
            <p:nvPr/>
          </p:nvSpPr>
          <p:spPr>
            <a:xfrm>
              <a:off x="5608571" y="674793"/>
              <a:ext cx="2916204" cy="164281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59" y="119928"/>
                  </a:moveTo>
                  <a:lnTo>
                    <a:pt x="50165" y="0"/>
                  </a:lnTo>
                  <a:lnTo>
                    <a:pt x="0" y="95179"/>
                  </a:lnTo>
                  <a:lnTo>
                    <a:pt x="119959" y="11992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>
              <a:off x="5092201" y="-155877"/>
              <a:ext cx="1760153" cy="211218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36866" y="119944"/>
                  </a:lnTo>
                  <a:lnTo>
                    <a:pt x="119932" y="45930"/>
                  </a:lnTo>
                  <a:lnTo>
                    <a:pt x="59966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8" name="Shape 88"/>
            <p:cNvSpPr/>
            <p:nvPr/>
          </p:nvSpPr>
          <p:spPr>
            <a:xfrm>
              <a:off x="443059" y="190760"/>
              <a:ext cx="5232654" cy="297705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77" y="70370"/>
                  </a:moveTo>
                  <a:lnTo>
                    <a:pt x="19273" y="0"/>
                  </a:lnTo>
                  <a:lnTo>
                    <a:pt x="0" y="119960"/>
                  </a:lnTo>
                  <a:lnTo>
                    <a:pt x="119977" y="70370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9" name="Shape 89"/>
            <p:cNvSpPr/>
            <p:nvPr/>
          </p:nvSpPr>
          <p:spPr>
            <a:xfrm>
              <a:off x="1264131" y="-156113"/>
              <a:ext cx="4393864" cy="211218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5195" y="0"/>
                  </a:moveTo>
                  <a:lnTo>
                    <a:pt x="0" y="20867"/>
                  </a:lnTo>
                  <a:lnTo>
                    <a:pt x="119973" y="119944"/>
                  </a:lnTo>
                  <a:lnTo>
                    <a:pt x="105195" y="0"/>
                  </a:lnTo>
                  <a:lnTo>
                    <a:pt x="25195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0" name="Shape 90"/>
            <p:cNvSpPr/>
            <p:nvPr/>
          </p:nvSpPr>
          <p:spPr>
            <a:xfrm>
              <a:off x="1264131" y="-133574"/>
              <a:ext cx="921364" cy="36941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220" y="0"/>
                  </a:moveTo>
                  <a:lnTo>
                    <a:pt x="0" y="119679"/>
                  </a:lnTo>
                  <a:lnTo>
                    <a:pt x="119871" y="0"/>
                  </a:lnTo>
                  <a:lnTo>
                    <a:pt x="922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1" name="Shape 91"/>
            <p:cNvSpPr/>
            <p:nvPr/>
          </p:nvSpPr>
          <p:spPr>
            <a:xfrm>
              <a:off x="734484" y="-133574"/>
              <a:ext cx="621488" cy="36941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6073" y="119679"/>
                  </a:lnTo>
                  <a:lnTo>
                    <a:pt x="119809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2" name="Shape 92"/>
            <p:cNvSpPr/>
            <p:nvPr/>
          </p:nvSpPr>
          <p:spPr>
            <a:xfrm>
              <a:off x="0" y="885559"/>
              <a:ext cx="447642" cy="225995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10157"/>
                  </a:moveTo>
                  <a:lnTo>
                    <a:pt x="119735" y="119947"/>
                  </a:lnTo>
                  <a:lnTo>
                    <a:pt x="0" y="0"/>
                  </a:lnTo>
                  <a:lnTo>
                    <a:pt x="0" y="110157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3" name="Shape 93"/>
            <p:cNvSpPr/>
            <p:nvPr/>
          </p:nvSpPr>
          <p:spPr>
            <a:xfrm>
              <a:off x="0" y="-156114"/>
              <a:ext cx="1286433" cy="33421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38938"/>
                  </a:lnTo>
                  <a:lnTo>
                    <a:pt x="41531" y="119964"/>
                  </a:lnTo>
                  <a:lnTo>
                    <a:pt x="119908" y="13191"/>
                  </a:lnTo>
                  <a:lnTo>
                    <a:pt x="68820" y="0"/>
                  </a:lnTo>
                  <a:lnTo>
                    <a:pt x="0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>
              <a:off x="8462804" y="1591817"/>
              <a:ext cx="6988462" cy="178623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83" y="119933"/>
                  </a:moveTo>
                  <a:lnTo>
                    <a:pt x="0" y="48211"/>
                  </a:lnTo>
                  <a:lnTo>
                    <a:pt x="45425" y="0"/>
                  </a:lnTo>
                  <a:lnTo>
                    <a:pt x="119983" y="119933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5" name="Shape 95"/>
            <p:cNvSpPr/>
            <p:nvPr/>
          </p:nvSpPr>
          <p:spPr>
            <a:xfrm>
              <a:off x="9776123" y="-125128"/>
              <a:ext cx="2307757" cy="173407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9103" y="0"/>
                  </a:moveTo>
                  <a:lnTo>
                    <a:pt x="0" y="13424"/>
                  </a:lnTo>
                  <a:lnTo>
                    <a:pt x="70524" y="119931"/>
                  </a:lnTo>
                  <a:lnTo>
                    <a:pt x="119948" y="0"/>
                  </a:lnTo>
                  <a:lnTo>
                    <a:pt x="19103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299">
            <a:extLst>
              <a:ext uri="{FF2B5EF4-FFF2-40B4-BE49-F238E27FC236}">
                <a16:creationId xmlns:a16="http://schemas.microsoft.com/office/drawing/2014/main" id="{7BF4FB2E-DB8A-4639-8526-8BF11C9B8C38}"/>
              </a:ext>
            </a:extLst>
          </p:cNvPr>
          <p:cNvSpPr txBox="1"/>
          <p:nvPr/>
        </p:nvSpPr>
        <p:spPr>
          <a:xfrm>
            <a:off x="7275570" y="1241274"/>
            <a:ext cx="9861995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HOW TO WORK?</a:t>
            </a:r>
            <a:endParaRPr sz="8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26FAC1-07C2-4047-9D97-36178DCF42B1}"/>
              </a:ext>
            </a:extLst>
          </p:cNvPr>
          <p:cNvSpPr/>
          <p:nvPr/>
        </p:nvSpPr>
        <p:spPr>
          <a:xfrm>
            <a:off x="2613915" y="4272677"/>
            <a:ext cx="19880326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6600" dirty="0">
                <a:latin typeface="Nunito"/>
              </a:rPr>
              <a:t>PowerShell Remoting provides the foundation on which JEA is built.</a:t>
            </a:r>
          </a:p>
          <a:p>
            <a:pPr lvl="1"/>
            <a:r>
              <a:rPr lang="es-UY" sz="6600" dirty="0">
                <a:latin typeface="Nunito"/>
              </a:rPr>
              <a:t>		C</a:t>
            </a:r>
            <a:r>
              <a:rPr lang="en-US" sz="6600" dirty="0" err="1">
                <a:latin typeface="Nunito"/>
              </a:rPr>
              <a:t>onclusion</a:t>
            </a:r>
            <a:r>
              <a:rPr lang="en-US" sz="6600" dirty="0">
                <a:latin typeface="Nunito"/>
              </a:rPr>
              <a:t>: Run </a:t>
            </a:r>
            <a:r>
              <a:rPr lang="en-US" sz="6600" dirty="0">
                <a:highlight>
                  <a:srgbClr val="C0C0C0"/>
                </a:highlight>
                <a:latin typeface="Nunito"/>
              </a:rPr>
              <a:t>Enable-</a:t>
            </a:r>
            <a:r>
              <a:rPr lang="en-US" sz="6600" dirty="0" err="1">
                <a:highlight>
                  <a:srgbClr val="C0C0C0"/>
                </a:highlight>
                <a:latin typeface="Nunito"/>
              </a:rPr>
              <a:t>PSRemoting</a:t>
            </a:r>
            <a:endParaRPr lang="en-US" sz="6600" dirty="0">
              <a:highlight>
                <a:srgbClr val="C0C0C0"/>
              </a:highlight>
              <a:latin typeface="Nunito"/>
            </a:endParaRPr>
          </a:p>
          <a:p>
            <a:pPr lvl="1"/>
            <a:endParaRPr lang="es-UY" sz="6600" dirty="0">
              <a:highlight>
                <a:srgbClr val="C0C0C0"/>
              </a:highlight>
              <a:latin typeface="Nunito"/>
            </a:endParaRPr>
          </a:p>
          <a:p>
            <a:pPr marL="857250" lvl="1" indent="-857250">
              <a:buFont typeface="Arial" panose="020B0604020202020204" pitchFamily="34" charset="0"/>
              <a:buChar char="•"/>
            </a:pPr>
            <a:r>
              <a:rPr lang="es-UY" sz="6600" i="1" dirty="0">
                <a:latin typeface="Nunito"/>
              </a:rPr>
              <a:t>O</a:t>
            </a:r>
            <a:r>
              <a:rPr lang="en-US" sz="6600" i="1" dirty="0" err="1">
                <a:latin typeface="Nunito"/>
              </a:rPr>
              <a:t>ptional</a:t>
            </a:r>
            <a:r>
              <a:rPr lang="en-US" sz="6600" i="1" dirty="0">
                <a:latin typeface="Nunito"/>
              </a:rPr>
              <a:t>:</a:t>
            </a:r>
            <a:r>
              <a:rPr lang="en-US" sz="6600" dirty="0">
                <a:latin typeface="Nunito"/>
              </a:rPr>
              <a:t> Enable PowerShell module and script block logging</a:t>
            </a:r>
            <a:endParaRPr lang="es-UY" sz="6600" dirty="0">
              <a:highlight>
                <a:srgbClr val="C0C0C0"/>
              </a:highlight>
              <a:latin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4033645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299">
            <a:extLst>
              <a:ext uri="{FF2B5EF4-FFF2-40B4-BE49-F238E27FC236}">
                <a16:creationId xmlns:a16="http://schemas.microsoft.com/office/drawing/2014/main" id="{7BF4FB2E-DB8A-4639-8526-8BF11C9B8C38}"/>
              </a:ext>
            </a:extLst>
          </p:cNvPr>
          <p:cNvSpPr txBox="1"/>
          <p:nvPr/>
        </p:nvSpPr>
        <p:spPr>
          <a:xfrm>
            <a:off x="7275570" y="1241274"/>
            <a:ext cx="9861995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HOW TO WORK?</a:t>
            </a:r>
            <a:endParaRPr sz="8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26" name="Picture 2" descr="https://msdnshared.blob.core.windows.net/media/2018/05/capture20180423085402191-1024x527.png">
            <a:extLst>
              <a:ext uri="{FF2B5EF4-FFF2-40B4-BE49-F238E27FC236}">
                <a16:creationId xmlns:a16="http://schemas.microsoft.com/office/drawing/2014/main" id="{E903CB21-4F22-4C23-91D9-3E5D2A9944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1092" y="697674"/>
            <a:ext cx="21570950" cy="11101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7552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299">
            <a:extLst>
              <a:ext uri="{FF2B5EF4-FFF2-40B4-BE49-F238E27FC236}">
                <a16:creationId xmlns:a16="http://schemas.microsoft.com/office/drawing/2014/main" id="{7BF4FB2E-DB8A-4639-8526-8BF11C9B8C38}"/>
              </a:ext>
            </a:extLst>
          </p:cNvPr>
          <p:cNvSpPr txBox="1"/>
          <p:nvPr/>
        </p:nvSpPr>
        <p:spPr>
          <a:xfrm>
            <a:off x="4448735" y="1241274"/>
            <a:ext cx="1551566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CREATE A ROLE CAPABILITY FILE</a:t>
            </a:r>
            <a:endParaRPr sz="8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26FAC1-07C2-4047-9D97-36178DCF42B1}"/>
              </a:ext>
            </a:extLst>
          </p:cNvPr>
          <p:cNvSpPr/>
          <p:nvPr/>
        </p:nvSpPr>
        <p:spPr>
          <a:xfrm>
            <a:off x="1062446" y="3505706"/>
            <a:ext cx="22288244" cy="76636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rgbClr val="0101FD"/>
                </a:solidFill>
                <a:latin typeface="Consolas" panose="020B0609020204030204" pitchFamily="49" charset="0"/>
              </a:rPr>
              <a:t>New-</a:t>
            </a:r>
            <a:r>
              <a:rPr lang="en-US" sz="6000" dirty="0" err="1">
                <a:solidFill>
                  <a:srgbClr val="0101FD"/>
                </a:solidFill>
                <a:latin typeface="Consolas" panose="020B0609020204030204" pitchFamily="49" charset="0"/>
              </a:rPr>
              <a:t>PSRoleCapabilityFile</a:t>
            </a:r>
            <a:r>
              <a:rPr lang="en-US" sz="6000" dirty="0">
                <a:solidFill>
                  <a:srgbClr val="007D9A"/>
                </a:solidFill>
                <a:latin typeface="Consolas" panose="020B0609020204030204" pitchFamily="49" charset="0"/>
              </a:rPr>
              <a:t> -Path</a:t>
            </a:r>
            <a:r>
              <a:rPr lang="en-US" sz="6000" dirty="0">
                <a:latin typeface="Consolas" panose="020B0609020204030204" pitchFamily="49" charset="0"/>
              </a:rPr>
              <a:t> .\</a:t>
            </a:r>
            <a:r>
              <a:rPr lang="en-US" sz="6000" dirty="0" err="1">
                <a:latin typeface="Consolas" panose="020B0609020204030204" pitchFamily="49" charset="0"/>
              </a:rPr>
              <a:t>MyFirstJEARole.psrc</a:t>
            </a:r>
            <a:endParaRPr lang="en-US" sz="6000" dirty="0">
              <a:latin typeface="Nunito"/>
            </a:endParaRPr>
          </a:p>
          <a:p>
            <a:pPr lvl="1"/>
            <a:endParaRPr lang="es-UY" sz="6600" dirty="0">
              <a:highlight>
                <a:srgbClr val="C0C0C0"/>
              </a:highlight>
              <a:latin typeface="Nunito"/>
            </a:endParaRPr>
          </a:p>
          <a:p>
            <a:pPr lvl="1"/>
            <a:r>
              <a:rPr lang="en-US" sz="6000" dirty="0" err="1">
                <a:latin typeface="Consolas" panose="020B0609020204030204" pitchFamily="49" charset="0"/>
              </a:rPr>
              <a:t>VisibleCmdlets</a:t>
            </a:r>
            <a:r>
              <a:rPr lang="en-US" sz="6000" dirty="0">
                <a:latin typeface="Consolas" panose="020B0609020204030204" pitchFamily="49" charset="0"/>
              </a:rPr>
              <a:t> = </a:t>
            </a:r>
            <a:r>
              <a:rPr lang="en-US" sz="6000" dirty="0">
                <a:solidFill>
                  <a:srgbClr val="A31515"/>
                </a:solidFill>
                <a:latin typeface="Consolas" panose="020B0609020204030204" pitchFamily="49" charset="0"/>
              </a:rPr>
              <a:t>'Restart-Computer'</a:t>
            </a:r>
            <a:r>
              <a:rPr lang="en-US" sz="6000" dirty="0">
                <a:latin typeface="Consolas" panose="020B0609020204030204" pitchFamily="49" charset="0"/>
              </a:rPr>
              <a:t>, </a:t>
            </a:r>
            <a:r>
              <a:rPr lang="en-US" sz="6000" dirty="0">
                <a:solidFill>
                  <a:srgbClr val="A31515"/>
                </a:solidFill>
                <a:latin typeface="Consolas" panose="020B0609020204030204" pitchFamily="49" charset="0"/>
              </a:rPr>
              <a:t>'Get-</a:t>
            </a:r>
            <a:r>
              <a:rPr lang="en-US" sz="6000" dirty="0" err="1">
                <a:solidFill>
                  <a:srgbClr val="A31515"/>
                </a:solidFill>
                <a:latin typeface="Consolas" panose="020B0609020204030204" pitchFamily="49" charset="0"/>
              </a:rPr>
              <a:t>NetIPAddress</a:t>
            </a:r>
            <a:r>
              <a:rPr lang="en-US" sz="60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endParaRPr lang="es-UY" sz="6000" dirty="0">
              <a:highlight>
                <a:srgbClr val="C0C0C0"/>
              </a:highlight>
              <a:latin typeface="Nunito"/>
            </a:endParaRPr>
          </a:p>
          <a:p>
            <a:pPr lvl="1"/>
            <a:endParaRPr lang="es-UY" sz="6600" dirty="0">
              <a:highlight>
                <a:srgbClr val="C0C0C0"/>
              </a:highlight>
              <a:latin typeface="Nunito"/>
            </a:endParaRPr>
          </a:p>
          <a:p>
            <a:pPr lvl="1"/>
            <a:r>
              <a:rPr lang="en-US" sz="6000" dirty="0" err="1">
                <a:latin typeface="Consolas" panose="020B0609020204030204" pitchFamily="49" charset="0"/>
              </a:rPr>
              <a:t>VisibleExternalCommands</a:t>
            </a:r>
            <a:r>
              <a:rPr lang="en-US" sz="6000" dirty="0">
                <a:latin typeface="Consolas" panose="020B0609020204030204" pitchFamily="49" charset="0"/>
              </a:rPr>
              <a:t> = </a:t>
            </a:r>
            <a:r>
              <a:rPr lang="en-US" sz="6000" dirty="0">
                <a:solidFill>
                  <a:srgbClr val="A31515"/>
                </a:solidFill>
                <a:latin typeface="Consolas" panose="020B0609020204030204" pitchFamily="49" charset="0"/>
              </a:rPr>
              <a:t>'C:\Windows\System32\whoami.exe'</a:t>
            </a:r>
            <a:r>
              <a:rPr lang="en-US" sz="6000" dirty="0">
                <a:latin typeface="Consolas" panose="020B0609020204030204" pitchFamily="49" charset="0"/>
              </a:rPr>
              <a:t>, </a:t>
            </a:r>
            <a:r>
              <a:rPr lang="en-US" sz="6000" dirty="0">
                <a:solidFill>
                  <a:srgbClr val="A31515"/>
                </a:solidFill>
                <a:latin typeface="Consolas" panose="020B0609020204030204" pitchFamily="49" charset="0"/>
              </a:rPr>
              <a:t>'C:\Program Files\Contoso\Scripts\UpdateITSoftware.ps1'</a:t>
            </a:r>
            <a:endParaRPr lang="es-UY" sz="6000" dirty="0">
              <a:highlight>
                <a:srgbClr val="C0C0C0"/>
              </a:highlight>
              <a:latin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670053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299">
            <a:extLst>
              <a:ext uri="{FF2B5EF4-FFF2-40B4-BE49-F238E27FC236}">
                <a16:creationId xmlns:a16="http://schemas.microsoft.com/office/drawing/2014/main" id="{7BF4FB2E-DB8A-4639-8526-8BF11C9B8C38}"/>
              </a:ext>
            </a:extLst>
          </p:cNvPr>
          <p:cNvSpPr txBox="1"/>
          <p:nvPr/>
        </p:nvSpPr>
        <p:spPr>
          <a:xfrm>
            <a:off x="4448735" y="1241274"/>
            <a:ext cx="1551566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UY" sz="8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…</a:t>
            </a:r>
            <a:r>
              <a:rPr lang="en-US" sz="8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IS THERE A GUI?</a:t>
            </a:r>
            <a:endParaRPr sz="8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050" name="Picture 2" descr="https://msdnshared.blob.core.windows.net/media/2018/05/capture20180413135853611-1024x272.png">
            <a:extLst>
              <a:ext uri="{FF2B5EF4-FFF2-40B4-BE49-F238E27FC236}">
                <a16:creationId xmlns:a16="http://schemas.microsoft.com/office/drawing/2014/main" id="{EC99BAD5-CD6D-490B-A4D7-E6AA40F53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37" y="4429125"/>
            <a:ext cx="22662776" cy="601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719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299">
            <a:extLst>
              <a:ext uri="{FF2B5EF4-FFF2-40B4-BE49-F238E27FC236}">
                <a16:creationId xmlns:a16="http://schemas.microsoft.com/office/drawing/2014/main" id="{7BF4FB2E-DB8A-4639-8526-8BF11C9B8C38}"/>
              </a:ext>
            </a:extLst>
          </p:cNvPr>
          <p:cNvSpPr txBox="1"/>
          <p:nvPr/>
        </p:nvSpPr>
        <p:spPr>
          <a:xfrm>
            <a:off x="7275570" y="1241274"/>
            <a:ext cx="9861995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MORE INFO?</a:t>
            </a:r>
            <a:endParaRPr sz="8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6BA2DA-1CCA-4EAD-96BA-F17D5884A4AC}"/>
              </a:ext>
            </a:extLst>
          </p:cNvPr>
          <p:cNvSpPr/>
          <p:nvPr/>
        </p:nvSpPr>
        <p:spPr>
          <a:xfrm>
            <a:off x="4941784" y="5926976"/>
            <a:ext cx="14663841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Y" sz="11500" b="1" dirty="0">
                <a:latin typeface="Nunito"/>
              </a:rPr>
              <a:t> http://aka.ms/JEAdocs</a:t>
            </a:r>
          </a:p>
        </p:txBody>
      </p:sp>
    </p:spTree>
    <p:extLst>
      <p:ext uri="{BB962C8B-B14F-4D97-AF65-F5344CB8AC3E}">
        <p14:creationId xmlns:p14="http://schemas.microsoft.com/office/powerpoint/2010/main" val="1355300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Shape 329"/>
          <p:cNvGrpSpPr/>
          <p:nvPr/>
        </p:nvGrpSpPr>
        <p:grpSpPr>
          <a:xfrm>
            <a:off x="2120016" y="1712107"/>
            <a:ext cx="10068808" cy="5796090"/>
            <a:chOff x="5898415" y="1976415"/>
            <a:chExt cx="5654530" cy="3255020"/>
          </a:xfrm>
        </p:grpSpPr>
        <p:sp>
          <p:nvSpPr>
            <p:cNvPr id="330" name="Shape 330"/>
            <p:cNvSpPr/>
            <p:nvPr/>
          </p:nvSpPr>
          <p:spPr>
            <a:xfrm>
              <a:off x="5898415" y="5105745"/>
              <a:ext cx="2848207" cy="12569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49230"/>
                  </a:moveTo>
                  <a:cubicBezTo>
                    <a:pt x="0" y="70769"/>
                    <a:pt x="4067" y="120000"/>
                    <a:pt x="10576" y="120000"/>
                  </a:cubicBezTo>
                  <a:cubicBezTo>
                    <a:pt x="17084" y="120000"/>
                    <a:pt x="120000" y="120000"/>
                    <a:pt x="120000" y="120000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923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1" name="Shape 331"/>
            <p:cNvSpPr/>
            <p:nvPr/>
          </p:nvSpPr>
          <p:spPr>
            <a:xfrm>
              <a:off x="8704736" y="5105745"/>
              <a:ext cx="2848207" cy="12569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49230"/>
                  </a:moveTo>
                  <a:cubicBezTo>
                    <a:pt x="120000" y="70769"/>
                    <a:pt x="115927" y="120000"/>
                    <a:pt x="109411" y="120000"/>
                  </a:cubicBezTo>
                  <a:cubicBezTo>
                    <a:pt x="102895" y="120000"/>
                    <a:pt x="0" y="120000"/>
                    <a:pt x="0" y="1200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0000" y="0"/>
                    <a:pt x="120000" y="0"/>
                    <a:pt x="120000" y="0"/>
                  </a:cubicBezTo>
                  <a:lnTo>
                    <a:pt x="120000" y="4923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2" name="Shape 332"/>
            <p:cNvSpPr/>
            <p:nvPr/>
          </p:nvSpPr>
          <p:spPr>
            <a:xfrm>
              <a:off x="6455812" y="1976415"/>
              <a:ext cx="4581618" cy="31389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6205" y="0"/>
                  </a:moveTo>
                  <a:cubicBezTo>
                    <a:pt x="3794" y="0"/>
                    <a:pt x="3794" y="0"/>
                    <a:pt x="3794" y="0"/>
                  </a:cubicBezTo>
                  <a:cubicBezTo>
                    <a:pt x="1686" y="0"/>
                    <a:pt x="0" y="2464"/>
                    <a:pt x="0" y="5544"/>
                  </a:cubicBezTo>
                  <a:cubicBezTo>
                    <a:pt x="0" y="26858"/>
                    <a:pt x="0" y="26858"/>
                    <a:pt x="0" y="26858"/>
                  </a:cubicBezTo>
                  <a:cubicBezTo>
                    <a:pt x="0" y="114455"/>
                    <a:pt x="0" y="114455"/>
                    <a:pt x="0" y="114455"/>
                  </a:cubicBezTo>
                  <a:cubicBezTo>
                    <a:pt x="0" y="117535"/>
                    <a:pt x="1686" y="120000"/>
                    <a:pt x="3794" y="120000"/>
                  </a:cubicBezTo>
                  <a:cubicBezTo>
                    <a:pt x="116205" y="120000"/>
                    <a:pt x="116205" y="120000"/>
                    <a:pt x="116205" y="120000"/>
                  </a:cubicBezTo>
                  <a:cubicBezTo>
                    <a:pt x="118313" y="120000"/>
                    <a:pt x="120000" y="117535"/>
                    <a:pt x="120000" y="114455"/>
                  </a:cubicBezTo>
                  <a:cubicBezTo>
                    <a:pt x="120000" y="5544"/>
                    <a:pt x="120000" y="5544"/>
                    <a:pt x="120000" y="5544"/>
                  </a:cubicBezTo>
                  <a:cubicBezTo>
                    <a:pt x="120000" y="2464"/>
                    <a:pt x="118313" y="0"/>
                    <a:pt x="116205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3" name="Shape 333"/>
            <p:cNvSpPr/>
            <p:nvPr/>
          </p:nvSpPr>
          <p:spPr>
            <a:xfrm>
              <a:off x="6471923" y="1992528"/>
              <a:ext cx="4552622" cy="310677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394" y="120000"/>
                  </a:moveTo>
                  <a:cubicBezTo>
                    <a:pt x="1527" y="120000"/>
                    <a:pt x="0" y="117759"/>
                    <a:pt x="0" y="115020"/>
                  </a:cubicBezTo>
                  <a:cubicBezTo>
                    <a:pt x="0" y="4979"/>
                    <a:pt x="0" y="4979"/>
                    <a:pt x="0" y="4979"/>
                  </a:cubicBezTo>
                  <a:cubicBezTo>
                    <a:pt x="0" y="2240"/>
                    <a:pt x="1527" y="0"/>
                    <a:pt x="3394" y="0"/>
                  </a:cubicBezTo>
                  <a:cubicBezTo>
                    <a:pt x="116520" y="0"/>
                    <a:pt x="116520" y="0"/>
                    <a:pt x="116520" y="0"/>
                  </a:cubicBezTo>
                  <a:cubicBezTo>
                    <a:pt x="118472" y="0"/>
                    <a:pt x="120000" y="2240"/>
                    <a:pt x="120000" y="4979"/>
                  </a:cubicBezTo>
                  <a:cubicBezTo>
                    <a:pt x="120000" y="115020"/>
                    <a:pt x="120000" y="115020"/>
                    <a:pt x="120000" y="115020"/>
                  </a:cubicBezTo>
                  <a:cubicBezTo>
                    <a:pt x="120000" y="117759"/>
                    <a:pt x="118472" y="120000"/>
                    <a:pt x="116520" y="120000"/>
                  </a:cubicBezTo>
                  <a:lnTo>
                    <a:pt x="3394" y="120000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4" name="Shape 334"/>
            <p:cNvSpPr/>
            <p:nvPr/>
          </p:nvSpPr>
          <p:spPr>
            <a:xfrm>
              <a:off x="5898415" y="5054180"/>
              <a:ext cx="5654530" cy="10312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5" name="Shape 335"/>
            <p:cNvSpPr/>
            <p:nvPr/>
          </p:nvSpPr>
          <p:spPr>
            <a:xfrm>
              <a:off x="8318101" y="5054180"/>
              <a:ext cx="811932" cy="5801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cubicBezTo>
                    <a:pt x="952" y="66666"/>
                    <a:pt x="5238" y="120000"/>
                    <a:pt x="10476" y="120000"/>
                  </a:cubicBezTo>
                  <a:cubicBezTo>
                    <a:pt x="109523" y="120000"/>
                    <a:pt x="109523" y="120000"/>
                    <a:pt x="109523" y="120000"/>
                  </a:cubicBezTo>
                  <a:cubicBezTo>
                    <a:pt x="114761" y="120000"/>
                    <a:pt x="119047" y="66666"/>
                    <a:pt x="1200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6" name="Shape 336"/>
            <p:cNvSpPr/>
            <p:nvPr/>
          </p:nvSpPr>
          <p:spPr>
            <a:xfrm>
              <a:off x="6623354" y="2189119"/>
              <a:ext cx="4249758" cy="268458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7" name="Shape 337"/>
            <p:cNvSpPr/>
            <p:nvPr/>
          </p:nvSpPr>
          <p:spPr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8" name="Shape 338"/>
            <p:cNvSpPr/>
            <p:nvPr/>
          </p:nvSpPr>
          <p:spPr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9" name="Shape 339"/>
            <p:cNvSpPr/>
            <p:nvPr/>
          </p:nvSpPr>
          <p:spPr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0" name="Shape 340"/>
            <p:cNvSpPr/>
            <p:nvPr/>
          </p:nvSpPr>
          <p:spPr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1" name="Shape 341"/>
            <p:cNvSpPr/>
            <p:nvPr/>
          </p:nvSpPr>
          <p:spPr>
            <a:xfrm>
              <a:off x="8743399" y="2092436"/>
              <a:ext cx="3223" cy="644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60000"/>
                  </a:moveTo>
                  <a:lnTo>
                    <a:pt x="120000" y="120000"/>
                  </a:lnTo>
                  <a:lnTo>
                    <a:pt x="0" y="60000"/>
                  </a:lnTo>
                  <a:lnTo>
                    <a:pt x="120000" y="0"/>
                  </a:lnTo>
                  <a:lnTo>
                    <a:pt x="120000" y="6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342" name="Shape 342"/>
          <p:cNvSpPr txBox="1"/>
          <p:nvPr/>
        </p:nvSpPr>
        <p:spPr>
          <a:xfrm>
            <a:off x="12991713" y="2235156"/>
            <a:ext cx="9477066" cy="3235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64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DEMO</a:t>
            </a:r>
            <a:endParaRPr dirty="0"/>
          </a:p>
        </p:txBody>
      </p:sp>
      <p:pic>
        <p:nvPicPr>
          <p:cNvPr id="344" name="Shape 344"/>
          <p:cNvPicPr preferRelativeResize="0"/>
          <p:nvPr/>
        </p:nvPicPr>
        <p:blipFill rotWithShape="1">
          <a:blip r:embed="rId3">
            <a:alphaModFix/>
          </a:blip>
          <a:srcRect t="2616" b="2617"/>
          <a:stretch/>
        </p:blipFill>
        <p:spPr>
          <a:xfrm>
            <a:off x="3410888" y="2083886"/>
            <a:ext cx="7567384" cy="4780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https://images.unsplash.com/photo-1509803874385-db7c23652552?ixlib=rb-0.3.5&amp;ixid=eyJhcHBfaWQiOjEyMDd9&amp;s=8e284ad0c21a68c58d77d584d3cd8aa1&amp;dpr=1&amp;auto=format&amp;fit=crop&amp;w=1000&amp;q=80&amp;cs=tinysrgb">
            <a:extLst>
              <a:ext uri="{FF2B5EF4-FFF2-40B4-BE49-F238E27FC236}">
                <a16:creationId xmlns:a16="http://schemas.microsoft.com/office/drawing/2014/main" id="{3642C814-4A84-4456-AED9-4FAACADC0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0887" y="2080609"/>
            <a:ext cx="7567384" cy="478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 txBox="1"/>
          <p:nvPr/>
        </p:nvSpPr>
        <p:spPr>
          <a:xfrm>
            <a:off x="7353275" y="2418488"/>
            <a:ext cx="9671100" cy="44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97275" rIns="91425" bIns="45700" anchor="t" anchorCtr="0">
            <a:noAutofit/>
          </a:bodyPr>
          <a:lstStyle/>
          <a:p>
            <a:pPr marL="0" marR="0" lvl="0" indent="0" algn="ctr" rtl="0">
              <a:lnSpc>
                <a:spcPct val="6632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3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ctr" rtl="0">
              <a:lnSpc>
                <a:spcPct val="663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3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Thanks!</a:t>
            </a:r>
            <a:endParaRPr sz="113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5" name="Shape 375"/>
          <p:cNvSpPr txBox="1"/>
          <p:nvPr/>
        </p:nvSpPr>
        <p:spPr>
          <a:xfrm>
            <a:off x="3543300" y="9113678"/>
            <a:ext cx="17335654" cy="2144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8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You can find me at: </a:t>
            </a:r>
          </a:p>
          <a:p>
            <a:pPr marL="0" marR="0" lvl="0" indent="0" algn="ctr" rtl="0">
              <a:lnSpc>
                <a:spcPct val="88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@vmsilvamolina / blog.victorsilva.com.uy</a:t>
            </a:r>
            <a:endParaRPr sz="60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6" name="Shape 376"/>
          <p:cNvSpPr txBox="1"/>
          <p:nvPr/>
        </p:nvSpPr>
        <p:spPr>
          <a:xfrm>
            <a:off x="8448853" y="6568954"/>
            <a:ext cx="7524572" cy="111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Any questions?</a:t>
            </a:r>
            <a:endParaRPr sz="7200" dirty="0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7" name="Shape 377"/>
          <p:cNvSpPr/>
          <p:nvPr/>
        </p:nvSpPr>
        <p:spPr>
          <a:xfrm>
            <a:off x="11085395" y="996078"/>
            <a:ext cx="2251464" cy="244021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6273" y="67075"/>
                </a:moveTo>
                <a:lnTo>
                  <a:pt x="116273" y="67075"/>
                </a:lnTo>
                <a:cubicBezTo>
                  <a:pt x="118696" y="63486"/>
                  <a:pt x="119979" y="59614"/>
                  <a:pt x="119979" y="55292"/>
                </a:cubicBezTo>
                <a:cubicBezTo>
                  <a:pt x="119979" y="50368"/>
                  <a:pt x="118045" y="46045"/>
                  <a:pt x="114176" y="42474"/>
                </a:cubicBezTo>
                <a:cubicBezTo>
                  <a:pt x="110123" y="38753"/>
                  <a:pt x="105440" y="36967"/>
                  <a:pt x="99962" y="36967"/>
                </a:cubicBezTo>
                <a:cubicBezTo>
                  <a:pt x="86217" y="36967"/>
                  <a:pt x="86217" y="36967"/>
                  <a:pt x="86217" y="36967"/>
                </a:cubicBezTo>
                <a:cubicBezTo>
                  <a:pt x="88803" y="32194"/>
                  <a:pt x="90106" y="27570"/>
                  <a:pt x="90106" y="23097"/>
                </a:cubicBezTo>
                <a:cubicBezTo>
                  <a:pt x="90106" y="17440"/>
                  <a:pt x="89129" y="12967"/>
                  <a:pt x="87357" y="9678"/>
                </a:cubicBezTo>
                <a:cubicBezTo>
                  <a:pt x="85423" y="6408"/>
                  <a:pt x="82837" y="3871"/>
                  <a:pt x="79294" y="2386"/>
                </a:cubicBezTo>
                <a:cubicBezTo>
                  <a:pt x="75893" y="751"/>
                  <a:pt x="71861" y="0"/>
                  <a:pt x="67503" y="0"/>
                </a:cubicBezTo>
                <a:cubicBezTo>
                  <a:pt x="64917" y="0"/>
                  <a:pt x="62494" y="902"/>
                  <a:pt x="60559" y="2687"/>
                </a:cubicBezTo>
                <a:cubicBezTo>
                  <a:pt x="58299" y="4773"/>
                  <a:pt x="56670" y="7310"/>
                  <a:pt x="55713" y="10430"/>
                </a:cubicBezTo>
                <a:cubicBezTo>
                  <a:pt x="54736" y="13719"/>
                  <a:pt x="53921" y="16689"/>
                  <a:pt x="53290" y="19527"/>
                </a:cubicBezTo>
                <a:cubicBezTo>
                  <a:pt x="52638" y="22515"/>
                  <a:pt x="51681" y="24601"/>
                  <a:pt x="50541" y="25785"/>
                </a:cubicBezTo>
                <a:cubicBezTo>
                  <a:pt x="47955" y="28322"/>
                  <a:pt x="45206" y="31442"/>
                  <a:pt x="42151" y="35032"/>
                </a:cubicBezTo>
                <a:cubicBezTo>
                  <a:pt x="36816" y="41290"/>
                  <a:pt x="33253" y="45011"/>
                  <a:pt x="31481" y="46195"/>
                </a:cubicBezTo>
                <a:cubicBezTo>
                  <a:pt x="9998" y="46195"/>
                  <a:pt x="9998" y="46195"/>
                  <a:pt x="9998" y="46195"/>
                </a:cubicBezTo>
                <a:cubicBezTo>
                  <a:pt x="7269" y="46195"/>
                  <a:pt x="4846" y="47097"/>
                  <a:pt x="2891" y="48883"/>
                </a:cubicBezTo>
                <a:cubicBezTo>
                  <a:pt x="957" y="50668"/>
                  <a:pt x="0" y="52924"/>
                  <a:pt x="0" y="55442"/>
                </a:cubicBezTo>
                <a:cubicBezTo>
                  <a:pt x="0" y="101506"/>
                  <a:pt x="0" y="101506"/>
                  <a:pt x="0" y="101506"/>
                </a:cubicBezTo>
                <a:cubicBezTo>
                  <a:pt x="0" y="104025"/>
                  <a:pt x="957" y="106280"/>
                  <a:pt x="2891" y="108065"/>
                </a:cubicBezTo>
                <a:cubicBezTo>
                  <a:pt x="4846" y="109851"/>
                  <a:pt x="7269" y="110734"/>
                  <a:pt x="9998" y="110734"/>
                </a:cubicBezTo>
                <a:cubicBezTo>
                  <a:pt x="32458" y="110734"/>
                  <a:pt x="32458" y="110734"/>
                  <a:pt x="32458" y="110734"/>
                </a:cubicBezTo>
                <a:cubicBezTo>
                  <a:pt x="33741" y="110734"/>
                  <a:pt x="37305" y="111787"/>
                  <a:pt x="43271" y="113722"/>
                </a:cubicBezTo>
                <a:cubicBezTo>
                  <a:pt x="49726" y="115658"/>
                  <a:pt x="55387" y="117293"/>
                  <a:pt x="60234" y="118346"/>
                </a:cubicBezTo>
                <a:cubicBezTo>
                  <a:pt x="65080" y="119379"/>
                  <a:pt x="70089" y="119981"/>
                  <a:pt x="75078" y="119981"/>
                </a:cubicBezTo>
                <a:cubicBezTo>
                  <a:pt x="85097" y="119981"/>
                  <a:pt x="85097" y="119981"/>
                  <a:pt x="85097" y="119981"/>
                </a:cubicBezTo>
                <a:cubicBezTo>
                  <a:pt x="92367" y="119981"/>
                  <a:pt x="98333" y="118045"/>
                  <a:pt x="102854" y="114173"/>
                </a:cubicBezTo>
                <a:cubicBezTo>
                  <a:pt x="107374" y="110302"/>
                  <a:pt x="109492" y="105077"/>
                  <a:pt x="109492" y="98368"/>
                </a:cubicBezTo>
                <a:cubicBezTo>
                  <a:pt x="112547" y="94646"/>
                  <a:pt x="114176" y="90324"/>
                  <a:pt x="114176" y="85550"/>
                </a:cubicBezTo>
                <a:cubicBezTo>
                  <a:pt x="114176" y="84516"/>
                  <a:pt x="114013" y="83464"/>
                  <a:pt x="114013" y="82411"/>
                </a:cubicBezTo>
                <a:cubicBezTo>
                  <a:pt x="115947" y="79141"/>
                  <a:pt x="116925" y="75721"/>
                  <a:pt x="116925" y="71981"/>
                </a:cubicBezTo>
                <a:cubicBezTo>
                  <a:pt x="116925" y="70346"/>
                  <a:pt x="116599" y="68711"/>
                  <a:pt x="116273" y="67075"/>
                </a:cubicBezTo>
                <a:close/>
                <a:moveTo>
                  <a:pt x="18571" y="100153"/>
                </a:moveTo>
                <a:lnTo>
                  <a:pt x="18571" y="100153"/>
                </a:lnTo>
                <a:cubicBezTo>
                  <a:pt x="17593" y="101055"/>
                  <a:pt x="16473" y="101506"/>
                  <a:pt x="15007" y="101506"/>
                </a:cubicBezTo>
                <a:cubicBezTo>
                  <a:pt x="13724" y="101506"/>
                  <a:pt x="12421" y="101055"/>
                  <a:pt x="11464" y="100153"/>
                </a:cubicBezTo>
                <a:cubicBezTo>
                  <a:pt x="10487" y="99270"/>
                  <a:pt x="9998" y="98217"/>
                  <a:pt x="9998" y="96883"/>
                </a:cubicBezTo>
                <a:cubicBezTo>
                  <a:pt x="9998" y="95680"/>
                  <a:pt x="10487" y="94646"/>
                  <a:pt x="11464" y="93744"/>
                </a:cubicBezTo>
                <a:cubicBezTo>
                  <a:pt x="12421" y="92711"/>
                  <a:pt x="13724" y="92259"/>
                  <a:pt x="15007" y="92259"/>
                </a:cubicBezTo>
                <a:cubicBezTo>
                  <a:pt x="16473" y="92259"/>
                  <a:pt x="17593" y="92711"/>
                  <a:pt x="18571" y="93744"/>
                </a:cubicBezTo>
                <a:cubicBezTo>
                  <a:pt x="19528" y="94646"/>
                  <a:pt x="20016" y="95680"/>
                  <a:pt x="20016" y="96883"/>
                </a:cubicBezTo>
                <a:cubicBezTo>
                  <a:pt x="20016" y="98217"/>
                  <a:pt x="19528" y="99270"/>
                  <a:pt x="18571" y="100153"/>
                </a:cubicBezTo>
                <a:close/>
                <a:moveTo>
                  <a:pt x="108352" y="61268"/>
                </a:moveTo>
                <a:lnTo>
                  <a:pt x="108352" y="61268"/>
                </a:lnTo>
                <a:cubicBezTo>
                  <a:pt x="107232" y="63486"/>
                  <a:pt x="105766" y="64538"/>
                  <a:pt x="104157" y="64689"/>
                </a:cubicBezTo>
                <a:cubicBezTo>
                  <a:pt x="104972" y="65440"/>
                  <a:pt x="105603" y="66624"/>
                  <a:pt x="106091" y="68109"/>
                </a:cubicBezTo>
                <a:cubicBezTo>
                  <a:pt x="106580" y="69444"/>
                  <a:pt x="106906" y="70797"/>
                  <a:pt x="106906" y="71981"/>
                </a:cubicBezTo>
                <a:cubicBezTo>
                  <a:pt x="106906" y="75420"/>
                  <a:pt x="105440" y="78239"/>
                  <a:pt x="102711" y="80626"/>
                </a:cubicBezTo>
                <a:cubicBezTo>
                  <a:pt x="103668" y="82129"/>
                  <a:pt x="104157" y="83765"/>
                  <a:pt x="104157" y="85550"/>
                </a:cubicBezTo>
                <a:cubicBezTo>
                  <a:pt x="104157" y="87335"/>
                  <a:pt x="103668" y="89140"/>
                  <a:pt x="102854" y="90925"/>
                </a:cubicBezTo>
                <a:cubicBezTo>
                  <a:pt x="101897" y="92711"/>
                  <a:pt x="100593" y="93895"/>
                  <a:pt x="99148" y="94646"/>
                </a:cubicBezTo>
                <a:cubicBezTo>
                  <a:pt x="99311" y="96131"/>
                  <a:pt x="99473" y="97465"/>
                  <a:pt x="99473" y="98668"/>
                </a:cubicBezTo>
                <a:cubicBezTo>
                  <a:pt x="99473" y="106712"/>
                  <a:pt x="94464" y="110734"/>
                  <a:pt x="84466" y="110734"/>
                </a:cubicBezTo>
                <a:cubicBezTo>
                  <a:pt x="75078" y="110734"/>
                  <a:pt x="75078" y="110734"/>
                  <a:pt x="75078" y="110734"/>
                </a:cubicBezTo>
                <a:cubicBezTo>
                  <a:pt x="68135" y="110734"/>
                  <a:pt x="59256" y="108949"/>
                  <a:pt x="48281" y="105528"/>
                </a:cubicBezTo>
                <a:cubicBezTo>
                  <a:pt x="48118" y="105378"/>
                  <a:pt x="47303" y="105227"/>
                  <a:pt x="46020" y="104776"/>
                </a:cubicBezTo>
                <a:cubicBezTo>
                  <a:pt x="44737" y="104325"/>
                  <a:pt x="43923" y="104025"/>
                  <a:pt x="43271" y="103893"/>
                </a:cubicBezTo>
                <a:cubicBezTo>
                  <a:pt x="42620" y="103592"/>
                  <a:pt x="41825" y="103442"/>
                  <a:pt x="40522" y="102991"/>
                </a:cubicBezTo>
                <a:cubicBezTo>
                  <a:pt x="39239" y="102690"/>
                  <a:pt x="38262" y="102389"/>
                  <a:pt x="37631" y="102239"/>
                </a:cubicBezTo>
                <a:cubicBezTo>
                  <a:pt x="36816" y="102089"/>
                  <a:pt x="36022" y="101938"/>
                  <a:pt x="35044" y="101807"/>
                </a:cubicBezTo>
                <a:cubicBezTo>
                  <a:pt x="34067" y="101638"/>
                  <a:pt x="33253" y="101506"/>
                  <a:pt x="32458" y="101506"/>
                </a:cubicBezTo>
                <a:cubicBezTo>
                  <a:pt x="30035" y="101506"/>
                  <a:pt x="30035" y="101506"/>
                  <a:pt x="30035" y="101506"/>
                </a:cubicBezTo>
                <a:cubicBezTo>
                  <a:pt x="30035" y="55442"/>
                  <a:pt x="30035" y="55442"/>
                  <a:pt x="30035" y="55442"/>
                </a:cubicBezTo>
                <a:cubicBezTo>
                  <a:pt x="32458" y="55442"/>
                  <a:pt x="32458" y="55442"/>
                  <a:pt x="32458" y="55442"/>
                </a:cubicBezTo>
                <a:cubicBezTo>
                  <a:pt x="33436" y="55442"/>
                  <a:pt x="34230" y="55141"/>
                  <a:pt x="35370" y="54709"/>
                </a:cubicBezTo>
                <a:cubicBezTo>
                  <a:pt x="36327" y="54258"/>
                  <a:pt x="37305" y="53657"/>
                  <a:pt x="38425" y="52754"/>
                </a:cubicBezTo>
                <a:cubicBezTo>
                  <a:pt x="39565" y="51871"/>
                  <a:pt x="40522" y="51119"/>
                  <a:pt x="41500" y="50236"/>
                </a:cubicBezTo>
                <a:cubicBezTo>
                  <a:pt x="42294" y="49334"/>
                  <a:pt x="43434" y="48281"/>
                  <a:pt x="44574" y="47097"/>
                </a:cubicBezTo>
                <a:cubicBezTo>
                  <a:pt x="45694" y="45763"/>
                  <a:pt x="46672" y="44711"/>
                  <a:pt x="47303" y="43978"/>
                </a:cubicBezTo>
                <a:cubicBezTo>
                  <a:pt x="47955" y="43226"/>
                  <a:pt x="48769" y="42173"/>
                  <a:pt x="49726" y="40989"/>
                </a:cubicBezTo>
                <a:cubicBezTo>
                  <a:pt x="50704" y="39805"/>
                  <a:pt x="51355" y="39204"/>
                  <a:pt x="51518" y="38903"/>
                </a:cubicBezTo>
                <a:cubicBezTo>
                  <a:pt x="54410" y="35614"/>
                  <a:pt x="56344" y="33397"/>
                  <a:pt x="57485" y="32344"/>
                </a:cubicBezTo>
                <a:cubicBezTo>
                  <a:pt x="59582" y="30258"/>
                  <a:pt x="61191" y="27570"/>
                  <a:pt x="62168" y="24451"/>
                </a:cubicBezTo>
                <a:cubicBezTo>
                  <a:pt x="63146" y="21162"/>
                  <a:pt x="63940" y="18173"/>
                  <a:pt x="64591" y="15354"/>
                </a:cubicBezTo>
                <a:cubicBezTo>
                  <a:pt x="65243" y="12516"/>
                  <a:pt x="66200" y="10430"/>
                  <a:pt x="67503" y="9246"/>
                </a:cubicBezTo>
                <a:cubicBezTo>
                  <a:pt x="72513" y="9246"/>
                  <a:pt x="75893" y="10430"/>
                  <a:pt x="77502" y="12667"/>
                </a:cubicBezTo>
                <a:cubicBezTo>
                  <a:pt x="79131" y="14903"/>
                  <a:pt x="80088" y="18342"/>
                  <a:pt x="80088" y="23097"/>
                </a:cubicBezTo>
                <a:cubicBezTo>
                  <a:pt x="80088" y="25935"/>
                  <a:pt x="78805" y="29807"/>
                  <a:pt x="76219" y="34731"/>
                </a:cubicBezTo>
                <a:cubicBezTo>
                  <a:pt x="73796" y="39486"/>
                  <a:pt x="72513" y="43376"/>
                  <a:pt x="72513" y="46195"/>
                </a:cubicBezTo>
                <a:cubicBezTo>
                  <a:pt x="99962" y="46195"/>
                  <a:pt x="99962" y="46195"/>
                  <a:pt x="99962" y="46195"/>
                </a:cubicBezTo>
                <a:cubicBezTo>
                  <a:pt x="102711" y="46195"/>
                  <a:pt x="104972" y="47097"/>
                  <a:pt x="106906" y="48883"/>
                </a:cubicBezTo>
                <a:cubicBezTo>
                  <a:pt x="109003" y="50819"/>
                  <a:pt x="109960" y="52924"/>
                  <a:pt x="109960" y="55442"/>
                </a:cubicBezTo>
                <a:cubicBezTo>
                  <a:pt x="109960" y="57096"/>
                  <a:pt x="109492" y="59013"/>
                  <a:pt x="108352" y="61268"/>
                </a:cubicBezTo>
                <a:close/>
                <a:moveTo>
                  <a:pt x="108352" y="61268"/>
                </a:moveTo>
                <a:lnTo>
                  <a:pt x="108352" y="612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197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/>
        </p:nvSpPr>
        <p:spPr>
          <a:xfrm>
            <a:off x="-1" y="0"/>
            <a:ext cx="11351942" cy="13716000"/>
          </a:xfrm>
          <a:prstGeom prst="rect">
            <a:avLst/>
          </a:prstGeom>
          <a:solidFill>
            <a:srgbClr val="0A2C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rgbClr val="0A2C5B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1711325" y="6852725"/>
            <a:ext cx="81435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Twitter: @vmsilvamolina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UY" sz="40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Blog: https://blog.victorsilva.com.uy</a:t>
            </a:r>
            <a:endParaRPr sz="40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2" name="Shape 102"/>
          <p:cNvSpPr txBox="1"/>
          <p:nvPr/>
        </p:nvSpPr>
        <p:spPr>
          <a:xfrm>
            <a:off x="1622117" y="3447556"/>
            <a:ext cx="4581703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Hello!</a:t>
            </a:r>
            <a:endParaRPr sz="120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3" name="Shape 103"/>
          <p:cNvSpPr txBox="1"/>
          <p:nvPr/>
        </p:nvSpPr>
        <p:spPr>
          <a:xfrm>
            <a:off x="1711325" y="5076154"/>
            <a:ext cx="6088526" cy="938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 Am </a:t>
            </a:r>
            <a:r>
              <a:rPr lang="en-US" sz="5500" dirty="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rPr>
              <a:t>Victor Silva</a:t>
            </a:r>
            <a:endParaRPr sz="5500" dirty="0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5" name="Shape 105"/>
          <p:cNvPicPr preferRelativeResize="0"/>
          <p:nvPr/>
        </p:nvPicPr>
        <p:blipFill rotWithShape="1">
          <a:blip r:embed="rId3">
            <a:alphaModFix/>
          </a:blip>
          <a:srcRect l="25482" r="25481"/>
          <a:stretch/>
        </p:blipFill>
        <p:spPr>
          <a:xfrm>
            <a:off x="14433683" y="3094762"/>
            <a:ext cx="6550131" cy="7515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8073F7A-8EB5-4B15-A469-A1E589905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0361" y="3094762"/>
            <a:ext cx="7916773" cy="751592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/>
        </p:nvSpPr>
        <p:spPr>
          <a:xfrm>
            <a:off x="5403607" y="5424404"/>
            <a:ext cx="19337943" cy="3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3333"/>
              </a:lnSpc>
            </a:pPr>
            <a:r>
              <a:rPr lang="es-UY" sz="9600" b="1" dirty="0">
                <a:solidFill>
                  <a:schemeClr val="dk1"/>
                </a:solidFill>
                <a:latin typeface="Nunito"/>
                <a:ea typeface="Nunito"/>
                <a:cs typeface="Segoe UI" panose="020B0502040204020203" pitchFamily="34" charset="0"/>
                <a:sym typeface="Nunito"/>
              </a:rPr>
              <a:t>JUST ENOUGH ADMINISTRATION</a:t>
            </a:r>
            <a:r>
              <a:rPr lang="es-UY" sz="8000" b="1" dirty="0">
                <a:solidFill>
                  <a:schemeClr val="dk1"/>
                </a:solidFill>
                <a:latin typeface="Nunito"/>
                <a:ea typeface="Nunito"/>
                <a:cs typeface="Segoe UI" panose="020B0502040204020203" pitchFamily="34" charset="0"/>
                <a:sym typeface="Nunito"/>
              </a:rPr>
              <a:t>?</a:t>
            </a:r>
            <a:endParaRPr sz="80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12" name="Shape 112"/>
          <p:cNvGrpSpPr/>
          <p:nvPr/>
        </p:nvGrpSpPr>
        <p:grpSpPr>
          <a:xfrm>
            <a:off x="-858390" y="4477832"/>
            <a:ext cx="4092370" cy="4233061"/>
            <a:chOff x="-858390" y="4477832"/>
            <a:chExt cx="4092370" cy="4233061"/>
          </a:xfrm>
        </p:grpSpPr>
        <p:sp>
          <p:nvSpPr>
            <p:cNvPr id="113" name="Shape 113"/>
            <p:cNvSpPr/>
            <p:nvPr/>
          </p:nvSpPr>
          <p:spPr>
            <a:xfrm>
              <a:off x="2099658" y="6974920"/>
              <a:ext cx="1134322" cy="171669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19931"/>
                  </a:moveTo>
                  <a:lnTo>
                    <a:pt x="119895" y="63310"/>
                  </a:lnTo>
                  <a:lnTo>
                    <a:pt x="119895" y="0"/>
                  </a:lnTo>
                  <a:lnTo>
                    <a:pt x="0" y="11993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1777142" y="4477832"/>
              <a:ext cx="1455931" cy="423306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26531" y="119972"/>
                  </a:lnTo>
                  <a:lnTo>
                    <a:pt x="119918" y="71396"/>
                  </a:lnTo>
                  <a:lnTo>
                    <a:pt x="119918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-525459" y="4477832"/>
              <a:ext cx="2646748" cy="423306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9955" y="119972"/>
                  </a:lnTo>
                  <a:lnTo>
                    <a:pt x="105351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>
              <a:off x="-858390" y="4477832"/>
              <a:ext cx="3003125" cy="423306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692" y="89022"/>
                  </a:lnTo>
                  <a:lnTo>
                    <a:pt x="119960" y="119972"/>
                  </a:lnTo>
                  <a:lnTo>
                    <a:pt x="14247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pic>
        <p:nvPicPr>
          <p:cNvPr id="8" name="Picture 2" descr="Image result for azure cloud shell logo">
            <a:extLst>
              <a:ext uri="{FF2B5EF4-FFF2-40B4-BE49-F238E27FC236}">
                <a16:creationId xmlns:a16="http://schemas.microsoft.com/office/drawing/2014/main" id="{780785CC-1378-4BD7-A05E-275CD8B45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3620" y="1192696"/>
            <a:ext cx="5987931" cy="3143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5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/>
        </p:nvSpPr>
        <p:spPr>
          <a:xfrm>
            <a:off x="1122788" y="1444792"/>
            <a:ext cx="3412274" cy="624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“</a:t>
            </a:r>
            <a:endParaRPr sz="400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3" name="Shape 123"/>
          <p:cNvSpPr txBox="1"/>
          <p:nvPr/>
        </p:nvSpPr>
        <p:spPr>
          <a:xfrm>
            <a:off x="2828925" y="3656808"/>
            <a:ext cx="18719800" cy="482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sz="88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Just Enough Administration (JEA) is a PowerShell security technology that provides a role based access control platform for anything that can be managed with PowerShell.</a:t>
            </a:r>
            <a:endParaRPr sz="88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" name="Shape 122">
            <a:extLst>
              <a:ext uri="{FF2B5EF4-FFF2-40B4-BE49-F238E27FC236}">
                <a16:creationId xmlns:a16="http://schemas.microsoft.com/office/drawing/2014/main" id="{C70B00BA-01A6-4D11-AE6B-E3E6782211FF}"/>
              </a:ext>
            </a:extLst>
          </p:cNvPr>
          <p:cNvSpPr txBox="1"/>
          <p:nvPr/>
        </p:nvSpPr>
        <p:spPr>
          <a:xfrm flipV="1">
            <a:off x="18969752" y="5568740"/>
            <a:ext cx="3412274" cy="624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“</a:t>
            </a:r>
            <a:endParaRPr sz="400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805416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CCBB41-E43A-488B-9796-D55176432E7A}"/>
              </a:ext>
            </a:extLst>
          </p:cNvPr>
          <p:cNvSpPr/>
          <p:nvPr/>
        </p:nvSpPr>
        <p:spPr>
          <a:xfrm>
            <a:off x="6957367" y="7079514"/>
            <a:ext cx="114345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Nunito"/>
              </a:rPr>
              <a:t>Better understand what your users are doing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53EA8C-7F58-45CE-ABDC-7A2D296540C7}"/>
              </a:ext>
            </a:extLst>
          </p:cNvPr>
          <p:cNvSpPr/>
          <p:nvPr/>
        </p:nvSpPr>
        <p:spPr>
          <a:xfrm>
            <a:off x="6957367" y="4512527"/>
            <a:ext cx="61013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Nunito"/>
              </a:rPr>
              <a:t>Limit what users can do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D361E6-5840-48CA-8FD3-6FA5EB1F9562}"/>
              </a:ext>
            </a:extLst>
          </p:cNvPr>
          <p:cNvSpPr/>
          <p:nvPr/>
        </p:nvSpPr>
        <p:spPr>
          <a:xfrm>
            <a:off x="6957367" y="1931253"/>
            <a:ext cx="141852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Nunito"/>
              </a:rPr>
              <a:t>Reduce the number of administrators on your machines</a:t>
            </a:r>
          </a:p>
        </p:txBody>
      </p:sp>
    </p:spTree>
    <p:extLst>
      <p:ext uri="{BB962C8B-B14F-4D97-AF65-F5344CB8AC3E}">
        <p14:creationId xmlns:p14="http://schemas.microsoft.com/office/powerpoint/2010/main" val="3225494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299">
            <a:extLst>
              <a:ext uri="{FF2B5EF4-FFF2-40B4-BE49-F238E27FC236}">
                <a16:creationId xmlns:a16="http://schemas.microsoft.com/office/drawing/2014/main" id="{EA517047-AAD3-4B78-913D-83840271A6A1}"/>
              </a:ext>
            </a:extLst>
          </p:cNvPr>
          <p:cNvSpPr txBox="1"/>
          <p:nvPr/>
        </p:nvSpPr>
        <p:spPr>
          <a:xfrm>
            <a:off x="6107392" y="1241274"/>
            <a:ext cx="1216286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INSTALL</a:t>
            </a:r>
            <a:endParaRPr sz="8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612A6AD-856F-4C10-8385-60B39FB5B7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57881"/>
              </p:ext>
            </p:extLst>
          </p:nvPr>
        </p:nvGraphicFramePr>
        <p:xfrm>
          <a:off x="1018886" y="4733925"/>
          <a:ext cx="22339878" cy="5715000"/>
        </p:xfrm>
        <a:graphic>
          <a:graphicData uri="http://schemas.openxmlformats.org/drawingml/2006/table">
            <a:tbl>
              <a:tblPr firstRow="1" bandRow="1">
                <a:tableStyleId>{8E579E2B-F828-4D1E-B09F-510346C4D345}</a:tableStyleId>
              </a:tblPr>
              <a:tblGrid>
                <a:gridCol w="9455150">
                  <a:extLst>
                    <a:ext uri="{9D8B030D-6E8A-4147-A177-3AD203B41FA5}">
                      <a16:colId xmlns:a16="http://schemas.microsoft.com/office/drawing/2014/main" val="3675697419"/>
                    </a:ext>
                  </a:extLst>
                </a:gridCol>
                <a:gridCol w="12884728">
                  <a:extLst>
                    <a:ext uri="{9D8B030D-6E8A-4147-A177-3AD203B41FA5}">
                      <a16:colId xmlns:a16="http://schemas.microsoft.com/office/drawing/2014/main" val="39405866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0" dirty="0">
                          <a:effectLst/>
                        </a:rPr>
                        <a:t>Server Operating System</a:t>
                      </a:r>
                    </a:p>
                  </a:txBody>
                  <a:tcPr marL="152400" marR="152400" marT="114300" marB="1143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0" dirty="0">
                          <a:effectLst/>
                        </a:rPr>
                        <a:t>JEA Availability</a:t>
                      </a:r>
                    </a:p>
                  </a:txBody>
                  <a:tcPr marL="152400" marR="152400" marT="114300" marB="114300" anchor="b"/>
                </a:tc>
                <a:extLst>
                  <a:ext uri="{0D108BD9-81ED-4DB2-BD59-A6C34878D82A}">
                    <a16:rowId xmlns:a16="http://schemas.microsoft.com/office/drawing/2014/main" val="3828903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6000">
                          <a:effectLst/>
                        </a:rPr>
                        <a:t>Windows Server 2016</a:t>
                      </a:r>
                    </a:p>
                  </a:txBody>
                  <a:tcPr marL="152400" marR="152400" marT="114300" marB="1143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6000">
                          <a:effectLst/>
                        </a:rPr>
                        <a:t>Preinstalled</a:t>
                      </a:r>
                    </a:p>
                  </a:txBody>
                  <a:tcPr marL="152400" marR="152400" marT="114300" marB="114300"/>
                </a:tc>
                <a:extLst>
                  <a:ext uri="{0D108BD9-81ED-4DB2-BD59-A6C34878D82A}">
                    <a16:rowId xmlns:a16="http://schemas.microsoft.com/office/drawing/2014/main" val="885405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6000" dirty="0">
                          <a:effectLst/>
                        </a:rPr>
                        <a:t>Windows Server 2012 R2</a:t>
                      </a:r>
                    </a:p>
                  </a:txBody>
                  <a:tcPr marL="152400" marR="152400" marT="114300" marB="1143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6000">
                          <a:effectLst/>
                        </a:rPr>
                        <a:t>Full functionality with WMF 5.1</a:t>
                      </a:r>
                    </a:p>
                  </a:txBody>
                  <a:tcPr marL="152400" marR="152400" marT="114300" marB="114300"/>
                </a:tc>
                <a:extLst>
                  <a:ext uri="{0D108BD9-81ED-4DB2-BD59-A6C34878D82A}">
                    <a16:rowId xmlns:a16="http://schemas.microsoft.com/office/drawing/2014/main" val="3112614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6000">
                          <a:effectLst/>
                        </a:rPr>
                        <a:t>Windows Server 2012</a:t>
                      </a:r>
                    </a:p>
                  </a:txBody>
                  <a:tcPr marL="152400" marR="152400" marT="114300" marB="1143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6000">
                          <a:effectLst/>
                        </a:rPr>
                        <a:t>Full functionality with WMF 5.1</a:t>
                      </a:r>
                    </a:p>
                  </a:txBody>
                  <a:tcPr marL="152400" marR="152400" marT="114300" marB="114300"/>
                </a:tc>
                <a:extLst>
                  <a:ext uri="{0D108BD9-81ED-4DB2-BD59-A6C34878D82A}">
                    <a16:rowId xmlns:a16="http://schemas.microsoft.com/office/drawing/2014/main" val="1686203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6000">
                          <a:effectLst/>
                        </a:rPr>
                        <a:t>Windows Server 2008 R2</a:t>
                      </a:r>
                    </a:p>
                  </a:txBody>
                  <a:tcPr marL="152400" marR="152400" marT="114300" marB="1143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6000" dirty="0">
                          <a:effectLst/>
                        </a:rPr>
                        <a:t>Reduced functionality with WMF 5.1</a:t>
                      </a:r>
                    </a:p>
                  </a:txBody>
                  <a:tcPr marL="152400" marR="152400" marT="114300" marB="114300"/>
                </a:tc>
                <a:extLst>
                  <a:ext uri="{0D108BD9-81ED-4DB2-BD59-A6C34878D82A}">
                    <a16:rowId xmlns:a16="http://schemas.microsoft.com/office/drawing/2014/main" val="1426869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0083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299">
            <a:extLst>
              <a:ext uri="{FF2B5EF4-FFF2-40B4-BE49-F238E27FC236}">
                <a16:creationId xmlns:a16="http://schemas.microsoft.com/office/drawing/2014/main" id="{7BF4FB2E-DB8A-4639-8526-8BF11C9B8C38}"/>
              </a:ext>
            </a:extLst>
          </p:cNvPr>
          <p:cNvSpPr txBox="1"/>
          <p:nvPr/>
        </p:nvSpPr>
        <p:spPr>
          <a:xfrm>
            <a:off x="2543735" y="1241274"/>
            <a:ext cx="1932566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sz="8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DETERMINE WHICH COMMANDS TO ALLOW</a:t>
            </a:r>
            <a:endParaRPr sz="8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26FAC1-07C2-4047-9D97-36178DCF42B1}"/>
              </a:ext>
            </a:extLst>
          </p:cNvPr>
          <p:cNvSpPr/>
          <p:nvPr/>
        </p:nvSpPr>
        <p:spPr>
          <a:xfrm>
            <a:off x="7268135" y="4272677"/>
            <a:ext cx="9876866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s-UY" sz="6600" dirty="0" err="1">
                <a:highlight>
                  <a:srgbClr val="C0C0C0"/>
                </a:highlight>
                <a:latin typeface="Nunito"/>
              </a:rPr>
              <a:t>Identify</a:t>
            </a:r>
            <a:r>
              <a:rPr lang="es-UY" sz="6600" dirty="0">
                <a:latin typeface="Nunito"/>
              </a:rPr>
              <a:t> </a:t>
            </a:r>
            <a:r>
              <a:rPr lang="es-UY" sz="6600" dirty="0" err="1">
                <a:latin typeface="Nunito"/>
              </a:rPr>
              <a:t>the</a:t>
            </a:r>
            <a:r>
              <a:rPr lang="es-UY" sz="6600" dirty="0">
                <a:latin typeface="Nunito"/>
              </a:rPr>
              <a:t> </a:t>
            </a:r>
            <a:r>
              <a:rPr lang="es-UY" sz="6600" dirty="0" err="1">
                <a:latin typeface="Nunito"/>
              </a:rPr>
              <a:t>commands</a:t>
            </a:r>
            <a:endParaRPr lang="es-UY" sz="6600" dirty="0">
              <a:latin typeface="Nunito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UY" sz="6600" dirty="0" err="1">
                <a:highlight>
                  <a:srgbClr val="C0C0C0"/>
                </a:highlight>
                <a:latin typeface="Nunito"/>
              </a:rPr>
              <a:t>Update</a:t>
            </a:r>
            <a:r>
              <a:rPr lang="es-UY" sz="6600" dirty="0">
                <a:latin typeface="Nunito"/>
              </a:rPr>
              <a:t> use </a:t>
            </a:r>
            <a:r>
              <a:rPr lang="es-UY" sz="6600" dirty="0" err="1">
                <a:latin typeface="Nunito"/>
              </a:rPr>
              <a:t>of</a:t>
            </a:r>
            <a:r>
              <a:rPr lang="es-UY" sz="6600" dirty="0">
                <a:latin typeface="Nunito"/>
              </a:rPr>
              <a:t> PowerShell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UY" sz="6600" dirty="0" err="1">
                <a:highlight>
                  <a:srgbClr val="C0C0C0"/>
                </a:highlight>
                <a:latin typeface="Nunito"/>
              </a:rPr>
              <a:t>Restrict</a:t>
            </a:r>
            <a:r>
              <a:rPr lang="es-UY" sz="6600" dirty="0">
                <a:latin typeface="Nunito"/>
              </a:rPr>
              <a:t> </a:t>
            </a:r>
            <a:r>
              <a:rPr lang="es-UY" sz="6600" dirty="0" err="1">
                <a:latin typeface="Nunito"/>
              </a:rPr>
              <a:t>the</a:t>
            </a:r>
            <a:r>
              <a:rPr lang="es-UY" sz="6600" dirty="0">
                <a:latin typeface="Nunito"/>
              </a:rPr>
              <a:t> </a:t>
            </a:r>
            <a:r>
              <a:rPr lang="es-UY" sz="6600" dirty="0" err="1">
                <a:latin typeface="Nunito"/>
              </a:rPr>
              <a:t>scope</a:t>
            </a:r>
            <a:endParaRPr lang="es-UY" sz="6600" dirty="0">
              <a:latin typeface="Nunito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UY" sz="6600" dirty="0" err="1">
                <a:highlight>
                  <a:srgbClr val="C0C0C0"/>
                </a:highlight>
                <a:latin typeface="Nunito"/>
              </a:rPr>
              <a:t>Create</a:t>
            </a:r>
            <a:r>
              <a:rPr lang="es-UY" sz="6600" dirty="0">
                <a:latin typeface="Nunito"/>
              </a:rPr>
              <a:t> </a:t>
            </a:r>
            <a:r>
              <a:rPr lang="es-UY" sz="6600" dirty="0" err="1">
                <a:latin typeface="Nunito"/>
              </a:rPr>
              <a:t>custom</a:t>
            </a:r>
            <a:r>
              <a:rPr lang="es-UY" sz="6600" dirty="0">
                <a:latin typeface="Nunito"/>
              </a:rPr>
              <a:t> </a:t>
            </a:r>
            <a:r>
              <a:rPr lang="es-UY" sz="6600" dirty="0" err="1">
                <a:latin typeface="Nunito"/>
              </a:rPr>
              <a:t>functions</a:t>
            </a:r>
            <a:endParaRPr lang="es-UY" sz="6600" dirty="0">
              <a:latin typeface="Nunito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UY" sz="6600" dirty="0">
                <a:highlight>
                  <a:srgbClr val="C0C0C0"/>
                </a:highlight>
                <a:latin typeface="Nunito"/>
              </a:rPr>
              <a:t>Test</a:t>
            </a:r>
            <a:r>
              <a:rPr lang="es-UY" sz="6600" dirty="0">
                <a:latin typeface="Nunito"/>
              </a:rPr>
              <a:t> :)</a:t>
            </a:r>
          </a:p>
        </p:txBody>
      </p:sp>
    </p:spTree>
    <p:extLst>
      <p:ext uri="{BB962C8B-B14F-4D97-AF65-F5344CB8AC3E}">
        <p14:creationId xmlns:p14="http://schemas.microsoft.com/office/powerpoint/2010/main" val="3661004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299">
            <a:extLst>
              <a:ext uri="{FF2B5EF4-FFF2-40B4-BE49-F238E27FC236}">
                <a16:creationId xmlns:a16="http://schemas.microsoft.com/office/drawing/2014/main" id="{7BF4FB2E-DB8A-4639-8526-8BF11C9B8C38}"/>
              </a:ext>
            </a:extLst>
          </p:cNvPr>
          <p:cNvSpPr txBox="1"/>
          <p:nvPr/>
        </p:nvSpPr>
        <p:spPr>
          <a:xfrm>
            <a:off x="7275570" y="1241274"/>
            <a:ext cx="9861995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DEFINE LIMITS</a:t>
            </a:r>
            <a:endParaRPr sz="8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074" name="Picture 2" descr="Unbenannt.PNG">
            <a:extLst>
              <a:ext uri="{FF2B5EF4-FFF2-40B4-BE49-F238E27FC236}">
                <a16:creationId xmlns:a16="http://schemas.microsoft.com/office/drawing/2014/main" id="{40BAD80F-6D2D-4A8D-AD74-519FEAA8D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361" y="2857500"/>
            <a:ext cx="23426928" cy="800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1372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299">
            <a:extLst>
              <a:ext uri="{FF2B5EF4-FFF2-40B4-BE49-F238E27FC236}">
                <a16:creationId xmlns:a16="http://schemas.microsoft.com/office/drawing/2014/main" id="{7BF4FB2E-DB8A-4639-8526-8BF11C9B8C38}"/>
              </a:ext>
            </a:extLst>
          </p:cNvPr>
          <p:cNvSpPr txBox="1"/>
          <p:nvPr/>
        </p:nvSpPr>
        <p:spPr>
          <a:xfrm>
            <a:off x="7275570" y="1241274"/>
            <a:ext cx="9861995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INTEGRATION</a:t>
            </a:r>
            <a:endParaRPr sz="8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65C245-769A-41ED-9941-7583ED398548}"/>
              </a:ext>
            </a:extLst>
          </p:cNvPr>
          <p:cNvSpPr/>
          <p:nvPr/>
        </p:nvSpPr>
        <p:spPr>
          <a:xfrm>
            <a:off x="2834450" y="4272677"/>
            <a:ext cx="1874423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s-UY" sz="6600" dirty="0">
                <a:latin typeface="Nunito"/>
              </a:rPr>
              <a:t>PowerShell DSC (Desire State Configuration)</a:t>
            </a:r>
          </a:p>
        </p:txBody>
      </p:sp>
    </p:spTree>
    <p:extLst>
      <p:ext uri="{BB962C8B-B14F-4D97-AF65-F5344CB8AC3E}">
        <p14:creationId xmlns:p14="http://schemas.microsoft.com/office/powerpoint/2010/main" val="361921593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Custom 5">
      <a:dk1>
        <a:srgbClr val="1B243B"/>
      </a:dk1>
      <a:lt1>
        <a:srgbClr val="FFFFFF"/>
      </a:lt1>
      <a:dk2>
        <a:srgbClr val="1B243B"/>
      </a:dk2>
      <a:lt2>
        <a:srgbClr val="FFFFFF"/>
      </a:lt2>
      <a:accent1>
        <a:srgbClr val="165AB6"/>
      </a:accent1>
      <a:accent2>
        <a:srgbClr val="1B8BCD"/>
      </a:accent2>
      <a:accent3>
        <a:srgbClr val="27C7CF"/>
      </a:accent3>
      <a:accent4>
        <a:srgbClr val="27C78A"/>
      </a:accent4>
      <a:accent5>
        <a:srgbClr val="70C456"/>
      </a:accent5>
      <a:accent6>
        <a:srgbClr val="CAC9D0"/>
      </a:accent6>
      <a:hlink>
        <a:srgbClr val="216BA9"/>
      </a:hlink>
      <a:folHlink>
        <a:srgbClr val="1FB1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2496</TotalTime>
  <Words>303</Words>
  <Application>Microsoft Office PowerPoint</Application>
  <PresentationFormat>Custom</PresentationFormat>
  <Paragraphs>67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Consolas</vt:lpstr>
      <vt:lpstr>Nunito</vt:lpstr>
      <vt:lpstr>Segoe UI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Victor Silva</cp:lastModifiedBy>
  <cp:revision>81</cp:revision>
  <dcterms:modified xsi:type="dcterms:W3CDTF">2019-03-26T13:42:43Z</dcterms:modified>
</cp:coreProperties>
</file>